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69"/>
  </p:notesMasterIdLst>
  <p:sldIdLst>
    <p:sldId id="256" r:id="rId2"/>
    <p:sldId id="257" r:id="rId3"/>
    <p:sldId id="258" r:id="rId4"/>
    <p:sldId id="259" r:id="rId5"/>
    <p:sldId id="260" r:id="rId6"/>
    <p:sldId id="288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1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6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287" r:id="rId68"/>
  </p:sldIdLst>
  <p:sldSz cx="9144000" cy="5143500" type="screen16x9"/>
  <p:notesSz cx="6858000" cy="9144000"/>
  <p:embeddedFontLst>
    <p:embeddedFont>
      <p:font typeface="Arvo" panose="020B0604020202020204" charset="0"/>
      <p:regular r:id="rId70"/>
      <p:bold r:id="rId71"/>
      <p:italic r:id="rId72"/>
      <p:boldItalic r:id="rId73"/>
    </p:embeddedFont>
    <p:embeddedFont>
      <p:font typeface="Barlow Condensed" panose="00000506000000000000" pitchFamily="2" charset="0"/>
      <p:regular r:id="rId74"/>
      <p:bold r:id="rId75"/>
      <p:italic r:id="rId76"/>
      <p:boldItalic r:id="rId77"/>
    </p:embeddedFont>
    <p:embeddedFont>
      <p:font typeface="Barlow Condensed SemiBold" panose="00000706000000000000" pitchFamily="2" charset="0"/>
      <p:regular r:id="rId78"/>
      <p:bold r:id="rId79"/>
      <p:italic r:id="rId80"/>
      <p:boldItalic r:id="rId81"/>
    </p:embeddedFont>
    <p:embeddedFont>
      <p:font typeface="Calibri" panose="020F0502020204030204" pitchFamily="34" charset="0"/>
      <p:regular r:id="rId82"/>
      <p:bold r:id="rId83"/>
      <p:italic r:id="rId84"/>
      <p:boldItalic r:id="rId85"/>
    </p:embeddedFont>
    <p:embeddedFont>
      <p:font typeface="Courier Prime" panose="020B0604020202020204" charset="0"/>
      <p:regular r:id="rId86"/>
      <p:bold r:id="rId87"/>
      <p:italic r:id="rId88"/>
      <p:boldItalic r:id="rId89"/>
    </p:embeddedFont>
    <p:embeddedFont>
      <p:font typeface="Fira Sans Extra Condensed Medium" panose="020B0604020202020204" charset="0"/>
      <p:regular r:id="rId90"/>
      <p:bold r:id="rId91"/>
      <p:italic r:id="rId92"/>
      <p:boldItalic r:id="rId93"/>
    </p:embeddedFont>
    <p:embeddedFont>
      <p:font typeface="Montserrat Light" panose="00000400000000000000" pitchFamily="2" charset="0"/>
      <p:regular r:id="rId94"/>
      <p:bold r:id="rId95"/>
      <p:italic r:id="rId96"/>
      <p:boldItalic r:id="rId97"/>
    </p:embeddedFont>
    <p:embeddedFont>
      <p:font typeface="Roboto Condensed" panose="02000000000000000000" pitchFamily="2" charset="0"/>
      <p:regular r:id="rId98"/>
      <p:bold r:id="rId99"/>
      <p:italic r:id="rId100"/>
      <p:boldItalic r:id="rId101"/>
    </p:embeddedFont>
    <p:embeddedFont>
      <p:font typeface="Ubuntu Condensed" panose="020B0506030602030204" pitchFamily="34" charset="0"/>
      <p:regular r:id="rId10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3" roundtripDataSignature="AMtx7mi4bbyBiVjmGxnPceI1K4CHqKaPS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istela Holanda" initials="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095E2E-FB31-449E-8C6D-3BEFD6E58E59}">
  <a:tblStyle styleId="{ED095E2E-FB31-449E-8C6D-3BEFD6E58E5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E35FF368-89A3-4577-BC1C-A06F52CDE23C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ECE7"/>
          </a:solidFill>
        </a:fill>
      </a:tcStyle>
    </a:wholeTbl>
    <a:band1H>
      <a:tcTxStyle b="off" i="off"/>
      <a:tcStyle>
        <a:tcBdr/>
        <a:fill>
          <a:solidFill>
            <a:srgbClr val="FFD8CD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FFD8CD"/>
          </a:solidFill>
        </a:fill>
      </a:tcStyle>
    </a:band1V>
    <a:band2V>
      <a:tcTxStyle b="off" i="off"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ECE7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6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15.fntdata"/><Relationship Id="rId89" Type="http://schemas.openxmlformats.org/officeDocument/2006/relationships/font" Target="fonts/font20.fntdata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5.fntdata"/><Relationship Id="rId79" Type="http://schemas.openxmlformats.org/officeDocument/2006/relationships/font" Target="fonts/font10.fntdata"/><Relationship Id="rId102" Type="http://schemas.openxmlformats.org/officeDocument/2006/relationships/font" Target="fonts/font33.fntdata"/><Relationship Id="rId5" Type="http://schemas.openxmlformats.org/officeDocument/2006/relationships/slide" Target="slides/slide4.xml"/><Relationship Id="rId90" Type="http://schemas.openxmlformats.org/officeDocument/2006/relationships/font" Target="fonts/font21.fntdata"/><Relationship Id="rId95" Type="http://schemas.openxmlformats.org/officeDocument/2006/relationships/font" Target="fonts/font26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0" Type="http://schemas.openxmlformats.org/officeDocument/2006/relationships/font" Target="fonts/font11.fntdata"/><Relationship Id="rId85" Type="http://schemas.openxmlformats.org/officeDocument/2006/relationships/font" Target="fonts/font16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customschemas.google.com/relationships/presentationmetadata" Target="metadata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1.fntdata"/><Relationship Id="rId75" Type="http://schemas.openxmlformats.org/officeDocument/2006/relationships/font" Target="fonts/font6.fntdata"/><Relationship Id="rId83" Type="http://schemas.openxmlformats.org/officeDocument/2006/relationships/font" Target="fonts/font14.fntdata"/><Relationship Id="rId88" Type="http://schemas.openxmlformats.org/officeDocument/2006/relationships/font" Target="fonts/font19.fntdata"/><Relationship Id="rId91" Type="http://schemas.openxmlformats.org/officeDocument/2006/relationships/font" Target="fonts/font22.fntdata"/><Relationship Id="rId96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4.fntdata"/><Relationship Id="rId78" Type="http://schemas.openxmlformats.org/officeDocument/2006/relationships/font" Target="fonts/font9.fntdata"/><Relationship Id="rId81" Type="http://schemas.openxmlformats.org/officeDocument/2006/relationships/font" Target="fonts/font12.fntdata"/><Relationship Id="rId86" Type="http://schemas.openxmlformats.org/officeDocument/2006/relationships/font" Target="fonts/font17.fntdata"/><Relationship Id="rId94" Type="http://schemas.openxmlformats.org/officeDocument/2006/relationships/font" Target="fonts/font25.fntdata"/><Relationship Id="rId99" Type="http://schemas.openxmlformats.org/officeDocument/2006/relationships/font" Target="fonts/font30.fntdata"/><Relationship Id="rId101" Type="http://schemas.openxmlformats.org/officeDocument/2006/relationships/font" Target="fonts/font3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7.fntdata"/><Relationship Id="rId97" Type="http://schemas.openxmlformats.org/officeDocument/2006/relationships/font" Target="fonts/font28.fntdata"/><Relationship Id="rId104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font" Target="fonts/font2.fntdata"/><Relationship Id="rId92" Type="http://schemas.openxmlformats.org/officeDocument/2006/relationships/font" Target="fonts/font2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18.fntdata"/><Relationship Id="rId61" Type="http://schemas.openxmlformats.org/officeDocument/2006/relationships/slide" Target="slides/slide60.xml"/><Relationship Id="rId82" Type="http://schemas.openxmlformats.org/officeDocument/2006/relationships/font" Target="fonts/font1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font" Target="fonts/font8.fntdata"/><Relationship Id="rId100" Type="http://schemas.openxmlformats.org/officeDocument/2006/relationships/font" Target="fonts/font31.fntdata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3.fntdata"/><Relationship Id="rId93" Type="http://schemas.openxmlformats.org/officeDocument/2006/relationships/font" Target="fonts/font24.fntdata"/><Relationship Id="rId98" Type="http://schemas.openxmlformats.org/officeDocument/2006/relationships/font" Target="fonts/font29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8" name="Google Shape;69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0" name="Google Shape;78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3" name="Google Shape;79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9" name="Google Shape;85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9" name="Google Shape;86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6" name="Google Shape;87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4" name="Google Shape;89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1" name="Google Shape;90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3" name="Google Shape;933;p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5" name="Google Shape;92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7" name="Google Shape;96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8" name="Google Shape;73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4" name="Google Shape;97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8" name="Google Shape;988;p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5" name="Google Shape;99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4" name="Google Shape;101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1" name="Google Shape;1021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8" name="Google Shape;1028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5" name="Google Shape;103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4" name="Google Shape;1044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7" name="Google Shape;1057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5" name="Google Shape;1095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46" name="Google Shape;7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2" name="Google Shape;1122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3" name="Google Shape;1163;p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52" name="Google Shape;7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7" name="Google Shape;75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8" name="Google Shape;7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6" name="Google Shape;77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3" name="Google Shape;783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9" name="Google Shape;799;p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6" name="Google Shape;806;p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4" name="Google Shape;814;p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51" name="Google Shape;75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1" name="Google Shape;821;p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8" name="Google Shape;828;p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7" name="Google Shape;857;p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4" name="Google Shape;864;p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1" name="Google Shape;871;p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0" name="Google Shape;880;p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1" name="Google Shape;891;p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0" name="Google Shape;900;p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1" name="Google Shape;911;p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0" name="Google Shape;920;p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57" name="Google Shape;7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1" name="Google Shape;931;p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0" name="Google Shape;940;p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1" name="Google Shape;951;p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0" name="Google Shape;960;p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1" name="Google Shape;971;p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0" name="Google Shape;980;p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1" name="Google Shape;991;p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0" name="Google Shape;1000;p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1" name="Google Shape;1011;p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0" name="Google Shape;1020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3" name="Google Shape;763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965609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4" name="Google Shape;1054;p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1" name="Google Shape;1061;p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8" name="Google Shape;1068;p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6" name="Google Shape;1076;p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3" name="Google Shape;1113;p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0" name="Google Shape;1120;p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7" name="Google Shape;1127;p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0" name="Google Shape;1170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3" name="Google Shape;763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9" name="Google Shape;76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75" name="Google Shape;77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45"/>
          <p:cNvSpPr txBox="1">
            <a:spLocks noGrp="1"/>
          </p:cNvSpPr>
          <p:nvPr>
            <p:ph type="ctrTitle"/>
          </p:nvPr>
        </p:nvSpPr>
        <p:spPr>
          <a:xfrm>
            <a:off x="2194950" y="1243575"/>
            <a:ext cx="4746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45"/>
          <p:cNvSpPr txBox="1">
            <a:spLocks noGrp="1"/>
          </p:cNvSpPr>
          <p:nvPr>
            <p:ph type="subTitle" idx="1"/>
          </p:nvPr>
        </p:nvSpPr>
        <p:spPr>
          <a:xfrm>
            <a:off x="2925950" y="3296175"/>
            <a:ext cx="32922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4"/>
          <p:cNvSpPr txBox="1">
            <a:spLocks noGrp="1"/>
          </p:cNvSpPr>
          <p:nvPr>
            <p:ph type="title"/>
          </p:nvPr>
        </p:nvSpPr>
        <p:spPr>
          <a:xfrm>
            <a:off x="5355638" y="1441125"/>
            <a:ext cx="2944500" cy="9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9" name="Google Shape;459;p54"/>
          <p:cNvSpPr txBox="1">
            <a:spLocks noGrp="1"/>
          </p:cNvSpPr>
          <p:nvPr>
            <p:ph type="subTitle" idx="1"/>
          </p:nvPr>
        </p:nvSpPr>
        <p:spPr>
          <a:xfrm>
            <a:off x="5355638" y="2577675"/>
            <a:ext cx="2944500" cy="1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60" name="Google Shape;460;p54"/>
          <p:cNvCxnSpPr/>
          <p:nvPr/>
        </p:nvCxnSpPr>
        <p:spPr>
          <a:xfrm>
            <a:off x="5360975" y="2502600"/>
            <a:ext cx="37830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61" name="Google Shape;461;p54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462" name="Google Shape;462;p5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5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5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5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5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5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5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5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5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5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5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5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5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5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5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5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5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5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5"/>
          <p:cNvSpPr txBox="1">
            <a:spLocks noGrp="1"/>
          </p:cNvSpPr>
          <p:nvPr>
            <p:ph type="title"/>
          </p:nvPr>
        </p:nvSpPr>
        <p:spPr>
          <a:xfrm>
            <a:off x="1869525" y="1705650"/>
            <a:ext cx="5405100" cy="17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86" name="Google Shape;486;p55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487" name="Google Shape;487;p55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55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5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55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55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55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55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5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5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5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55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55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5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55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55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5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55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55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55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55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55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55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55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55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55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55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55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55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55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55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55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55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55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55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55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55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55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55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55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55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55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5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5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5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1" name="Google Shape;531;p55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532" name="Google Shape;532;p5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5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5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5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5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5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5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5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5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5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5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5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5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5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55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5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5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5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5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5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5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5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55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5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55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55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5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55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55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55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55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55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55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55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55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55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55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55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6"/>
          <p:cNvSpPr txBox="1">
            <a:spLocks noGrp="1"/>
          </p:cNvSpPr>
          <p:nvPr>
            <p:ph type="title"/>
          </p:nvPr>
        </p:nvSpPr>
        <p:spPr>
          <a:xfrm>
            <a:off x="713225" y="978238"/>
            <a:ext cx="3147300" cy="22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74" name="Google Shape;574;p56"/>
          <p:cNvSpPr txBox="1">
            <a:spLocks noGrp="1"/>
          </p:cNvSpPr>
          <p:nvPr>
            <p:ph type="subTitle" idx="1"/>
          </p:nvPr>
        </p:nvSpPr>
        <p:spPr>
          <a:xfrm>
            <a:off x="713225" y="3357063"/>
            <a:ext cx="31473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575" name="Google Shape;575;p56"/>
          <p:cNvGrpSpPr/>
          <p:nvPr/>
        </p:nvGrpSpPr>
        <p:grpSpPr>
          <a:xfrm flipH="1">
            <a:off x="4743766" y="-1156952"/>
            <a:ext cx="4451259" cy="6129060"/>
            <a:chOff x="-37799" y="-227337"/>
            <a:chExt cx="1833529" cy="2524637"/>
          </a:xfrm>
        </p:grpSpPr>
        <p:sp>
          <p:nvSpPr>
            <p:cNvPr id="576" name="Google Shape;576;p5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5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5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5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5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5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5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5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5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5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5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56"/>
            <p:cNvSpPr/>
            <p:nvPr/>
          </p:nvSpPr>
          <p:spPr>
            <a:xfrm rot="10800000">
              <a:off x="-37799" y="811313"/>
              <a:ext cx="381833" cy="44126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5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5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56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56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5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5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5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5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5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56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56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56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5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6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56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56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56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56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56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56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56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2" name="Google Shape;612;p57"/>
          <p:cNvGrpSpPr/>
          <p:nvPr/>
        </p:nvGrpSpPr>
        <p:grpSpPr>
          <a:xfrm>
            <a:off x="-6570" y="518767"/>
            <a:ext cx="2604982" cy="2256975"/>
            <a:chOff x="-8580" y="487809"/>
            <a:chExt cx="2894424" cy="2507193"/>
          </a:xfrm>
        </p:grpSpPr>
        <p:sp>
          <p:nvSpPr>
            <p:cNvPr id="613" name="Google Shape;613;p57"/>
            <p:cNvSpPr/>
            <p:nvPr/>
          </p:nvSpPr>
          <p:spPr>
            <a:xfrm rot="10800000">
              <a:off x="-8580" y="2159250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57"/>
            <p:cNvSpPr/>
            <p:nvPr/>
          </p:nvSpPr>
          <p:spPr>
            <a:xfrm rot="10800000">
              <a:off x="-8580" y="903907"/>
              <a:ext cx="726263" cy="125540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57"/>
            <p:cNvSpPr/>
            <p:nvPr/>
          </p:nvSpPr>
          <p:spPr>
            <a:xfrm rot="10800000">
              <a:off x="-8580" y="487809"/>
              <a:ext cx="722770" cy="835778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57"/>
            <p:cNvSpPr/>
            <p:nvPr/>
          </p:nvSpPr>
          <p:spPr>
            <a:xfrm rot="10800000">
              <a:off x="-8580" y="1739643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57"/>
            <p:cNvSpPr/>
            <p:nvPr/>
          </p:nvSpPr>
          <p:spPr>
            <a:xfrm rot="10800000">
              <a:off x="-8580" y="2159250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57"/>
            <p:cNvSpPr/>
            <p:nvPr/>
          </p:nvSpPr>
          <p:spPr>
            <a:xfrm rot="10800000">
              <a:off x="717603" y="487809"/>
              <a:ext cx="1445514" cy="835778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57"/>
            <p:cNvSpPr/>
            <p:nvPr/>
          </p:nvSpPr>
          <p:spPr>
            <a:xfrm rot="10800000">
              <a:off x="717630" y="903907"/>
              <a:ext cx="722770" cy="125540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57"/>
            <p:cNvSpPr/>
            <p:nvPr/>
          </p:nvSpPr>
          <p:spPr>
            <a:xfrm rot="10800000">
              <a:off x="717630" y="1739643"/>
              <a:ext cx="722770" cy="835752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57"/>
            <p:cNvSpPr/>
            <p:nvPr/>
          </p:nvSpPr>
          <p:spPr>
            <a:xfrm rot="10800000">
              <a:off x="-8580" y="1739643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57"/>
            <p:cNvSpPr/>
            <p:nvPr/>
          </p:nvSpPr>
          <p:spPr>
            <a:xfrm rot="10800000">
              <a:off x="2163100" y="903904"/>
              <a:ext cx="722744" cy="835778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57"/>
            <p:cNvSpPr/>
            <p:nvPr/>
          </p:nvSpPr>
          <p:spPr>
            <a:xfrm rot="10800000" flipH="1">
              <a:off x="1442105" y="903907"/>
              <a:ext cx="722770" cy="125540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4" name="Google Shape;624;p57"/>
          <p:cNvSpPr/>
          <p:nvPr/>
        </p:nvSpPr>
        <p:spPr>
          <a:xfrm flipH="1">
            <a:off x="-1017193" y="881512"/>
            <a:ext cx="4269126" cy="4942773"/>
          </a:xfrm>
          <a:custGeom>
            <a:avLst/>
            <a:gdLst/>
            <a:ahLst/>
            <a:cxnLst/>
            <a:rect l="l" t="t" r="r" b="b"/>
            <a:pathLst>
              <a:path w="27521" h="31857" extrusionOk="0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57"/>
          <p:cNvSpPr txBox="1">
            <a:spLocks noGrp="1"/>
          </p:cNvSpPr>
          <p:nvPr>
            <p:ph type="title"/>
          </p:nvPr>
        </p:nvSpPr>
        <p:spPr>
          <a:xfrm>
            <a:off x="713225" y="2321675"/>
            <a:ext cx="2230800" cy="22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58"/>
          <p:cNvSpPr txBox="1">
            <a:spLocks noGrp="1"/>
          </p:cNvSpPr>
          <p:nvPr>
            <p:ph type="title" hasCustomPrompt="1"/>
          </p:nvPr>
        </p:nvSpPr>
        <p:spPr>
          <a:xfrm>
            <a:off x="713225" y="2012563"/>
            <a:ext cx="77175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8" name="Google Shape;628;p58"/>
          <p:cNvSpPr txBox="1">
            <a:spLocks noGrp="1"/>
          </p:cNvSpPr>
          <p:nvPr>
            <p:ph type="subTitle" idx="1"/>
          </p:nvPr>
        </p:nvSpPr>
        <p:spPr>
          <a:xfrm>
            <a:off x="713225" y="2856738"/>
            <a:ext cx="77175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29" name="Google Shape;629;p58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630" name="Google Shape;630;p5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5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5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5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5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5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5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5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5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5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5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5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5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5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5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5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5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5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5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5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5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5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" name="Google Shape;652;p58"/>
          <p:cNvGrpSpPr/>
          <p:nvPr/>
        </p:nvGrpSpPr>
        <p:grpSpPr>
          <a:xfrm rot="5400000">
            <a:off x="7648033" y="-312722"/>
            <a:ext cx="1209907" cy="1782036"/>
            <a:chOff x="700771" y="-227337"/>
            <a:chExt cx="1458774" cy="2138785"/>
          </a:xfrm>
        </p:grpSpPr>
        <p:sp>
          <p:nvSpPr>
            <p:cNvPr id="653" name="Google Shape;653;p5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5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58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58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58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58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58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5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58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58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58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58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58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58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58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58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58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58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58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">
    <p:bg>
      <p:bgPr>
        <a:solidFill>
          <a:schemeClr val="lt1"/>
        </a:solidFill>
        <a:effectLst/>
      </p:bgPr>
    </p:bg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oogle Shape;673;p59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674" name="Google Shape;674;p5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5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59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59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59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59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5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5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5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59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59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5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5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59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59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59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59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59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59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5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5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59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6"/>
          <p:cNvSpPr txBox="1">
            <a:spLocks noGrp="1"/>
          </p:cNvSpPr>
          <p:nvPr>
            <p:ph type="title"/>
          </p:nvPr>
        </p:nvSpPr>
        <p:spPr>
          <a:xfrm>
            <a:off x="4306824" y="2036701"/>
            <a:ext cx="3291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46"/>
          <p:cNvSpPr txBox="1">
            <a:spLocks noGrp="1"/>
          </p:cNvSpPr>
          <p:nvPr>
            <p:ph type="subTitle" idx="1"/>
          </p:nvPr>
        </p:nvSpPr>
        <p:spPr>
          <a:xfrm>
            <a:off x="1865375" y="2706625"/>
            <a:ext cx="4023300" cy="14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" name="Google Shape;14;p46"/>
          <p:cNvGrpSpPr/>
          <p:nvPr/>
        </p:nvGrpSpPr>
        <p:grpSpPr>
          <a:xfrm rot="-5400000" flipH="1">
            <a:off x="286060" y="-312722"/>
            <a:ext cx="1209907" cy="1782036"/>
            <a:chOff x="700771" y="-227337"/>
            <a:chExt cx="1458774" cy="2138785"/>
          </a:xfrm>
        </p:grpSpPr>
        <p:sp>
          <p:nvSpPr>
            <p:cNvPr id="15" name="Google Shape;15;p4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46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6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46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46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6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4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46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46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46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46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46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6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46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46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46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6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6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" name="Google Shape;34;p46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35" name="Google Shape;35;p4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4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4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4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4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4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4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4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4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4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4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4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4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47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59" name="Google Shape;59;p47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7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47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47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47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7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7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7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7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47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47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47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7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7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7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7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7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7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47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47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47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47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47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47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47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47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47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47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47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47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47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47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47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47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47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47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47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47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47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47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47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47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47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47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" name="Google Shape;103;p47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104" name="Google Shape;104;p4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4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4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4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4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4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4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4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4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4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4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47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47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47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4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4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4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4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4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7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7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7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47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47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47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47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47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47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47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47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7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7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7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47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8"/>
          <p:cNvSpPr txBox="1">
            <a:spLocks noGrp="1"/>
          </p:cNvSpPr>
          <p:nvPr>
            <p:ph type="ctrTitle"/>
          </p:nvPr>
        </p:nvSpPr>
        <p:spPr>
          <a:xfrm flipH="1">
            <a:off x="770725" y="468450"/>
            <a:ext cx="4463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46" name="Google Shape;146;p48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7" name="Google Shape;147;p48"/>
          <p:cNvSpPr txBox="1">
            <a:spLocks noGrp="1"/>
          </p:cNvSpPr>
          <p:nvPr>
            <p:ph type="subTitle" idx="1"/>
          </p:nvPr>
        </p:nvSpPr>
        <p:spPr>
          <a:xfrm>
            <a:off x="770700" y="1216175"/>
            <a:ext cx="7662600" cy="3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 sz="10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AutoNum type="romanLcPeriod"/>
              <a:defRPr sz="1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AutoNum type="arabicPeriod"/>
              <a:defRPr sz="1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AutoNum type="alphaLcPeriod"/>
              <a:defRPr sz="1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AutoNum type="romanLcPeriod"/>
              <a:defRPr sz="1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AutoNum type="arabicPeriod"/>
              <a:defRPr sz="1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AutoNum type="alphaLcPeriod"/>
              <a:defRPr sz="1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000"/>
              <a:buAutoNum type="romanLcPeriod"/>
              <a:defRPr sz="1000"/>
            </a:lvl9pPr>
          </a:lstStyle>
          <a:p>
            <a:endParaRPr/>
          </a:p>
        </p:txBody>
      </p:sp>
      <p:grpSp>
        <p:nvGrpSpPr>
          <p:cNvPr id="148" name="Google Shape;148;p48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49" name="Google Shape;149;p4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4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4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4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4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4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4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4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4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4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4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4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4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4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4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4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9"/>
          <p:cNvSpPr txBox="1">
            <a:spLocks noGrp="1"/>
          </p:cNvSpPr>
          <p:nvPr>
            <p:ph type="ctrTitle"/>
          </p:nvPr>
        </p:nvSpPr>
        <p:spPr>
          <a:xfrm>
            <a:off x="4155425" y="1966900"/>
            <a:ext cx="4275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73" name="Google Shape;173;p49"/>
          <p:cNvSpPr txBox="1">
            <a:spLocks noGrp="1"/>
          </p:cNvSpPr>
          <p:nvPr>
            <p:ph type="title" idx="2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174" name="Google Shape;174;p49"/>
          <p:cNvSpPr txBox="1">
            <a:spLocks noGrp="1"/>
          </p:cNvSpPr>
          <p:nvPr>
            <p:ph type="ctrTitle" idx="3"/>
          </p:nvPr>
        </p:nvSpPr>
        <p:spPr>
          <a:xfrm>
            <a:off x="4155425" y="2632150"/>
            <a:ext cx="4275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75" name="Google Shape;175;p49"/>
          <p:cNvSpPr txBox="1">
            <a:spLocks noGrp="1"/>
          </p:cNvSpPr>
          <p:nvPr>
            <p:ph type="title" idx="4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176" name="Google Shape;176;p49"/>
          <p:cNvSpPr txBox="1">
            <a:spLocks noGrp="1"/>
          </p:cNvSpPr>
          <p:nvPr>
            <p:ph type="ctrTitle" idx="5"/>
          </p:nvPr>
        </p:nvSpPr>
        <p:spPr>
          <a:xfrm>
            <a:off x="4155425" y="3297400"/>
            <a:ext cx="4275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77" name="Google Shape;177;p49"/>
          <p:cNvSpPr txBox="1">
            <a:spLocks noGrp="1"/>
          </p:cNvSpPr>
          <p:nvPr>
            <p:ph type="title" idx="6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178" name="Google Shape;178;p49"/>
          <p:cNvSpPr txBox="1">
            <a:spLocks noGrp="1"/>
          </p:cNvSpPr>
          <p:nvPr>
            <p:ph type="ctrTitle" idx="7"/>
          </p:nvPr>
        </p:nvSpPr>
        <p:spPr>
          <a:xfrm>
            <a:off x="4155425" y="3962650"/>
            <a:ext cx="4275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79" name="Google Shape;179;p49"/>
          <p:cNvSpPr txBox="1">
            <a:spLocks noGrp="1"/>
          </p:cNvSpPr>
          <p:nvPr>
            <p:ph type="title" idx="8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180" name="Google Shape;180;p49"/>
          <p:cNvSpPr txBox="1">
            <a:spLocks noGrp="1"/>
          </p:cNvSpPr>
          <p:nvPr>
            <p:ph type="ctrTitle" idx="9"/>
          </p:nvPr>
        </p:nvSpPr>
        <p:spPr>
          <a:xfrm>
            <a:off x="4155425" y="1184800"/>
            <a:ext cx="3888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  <a:defRPr sz="3600">
                <a:solidFill>
                  <a:schemeClr val="accent4"/>
                </a:solidFill>
              </a:defRPr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grpSp>
        <p:nvGrpSpPr>
          <p:cNvPr id="181" name="Google Shape;181;p49"/>
          <p:cNvGrpSpPr/>
          <p:nvPr/>
        </p:nvGrpSpPr>
        <p:grpSpPr>
          <a:xfrm rot="-5400000">
            <a:off x="286060" y="3659329"/>
            <a:ext cx="1209907" cy="1782036"/>
            <a:chOff x="700771" y="-227337"/>
            <a:chExt cx="1458774" cy="2138785"/>
          </a:xfrm>
        </p:grpSpPr>
        <p:sp>
          <p:nvSpPr>
            <p:cNvPr id="182" name="Google Shape;182;p4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4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49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49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9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9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49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49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49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9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9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9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9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9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9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9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49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49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1" name="Google Shape;201;p49"/>
          <p:cNvGrpSpPr/>
          <p:nvPr/>
        </p:nvGrpSpPr>
        <p:grpSpPr>
          <a:xfrm rot="5400000">
            <a:off x="7613820" y="-692278"/>
            <a:ext cx="877851" cy="2209091"/>
            <a:chOff x="-26858" y="-227337"/>
            <a:chExt cx="1093215" cy="2757917"/>
          </a:xfrm>
        </p:grpSpPr>
        <p:sp>
          <p:nvSpPr>
            <p:cNvPr id="202" name="Google Shape;202;p4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4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9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9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9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9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4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4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9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9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4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4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49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49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49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49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49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49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4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9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0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226" name="Google Shape;226;p50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27" name="Google Shape;227;p50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228" name="Google Shape;228;p5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5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50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50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50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50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5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5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5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50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50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5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50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50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50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50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50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50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50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5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5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50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1"/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252" name="Google Shape;252;p51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53" name="Google Shape;253;p51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254" name="Google Shape;254;p5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5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51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51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51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51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5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5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5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51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51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5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5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51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51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51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51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51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51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5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5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51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2"/>
          <p:cNvSpPr txBox="1">
            <a:spLocks noGrp="1"/>
          </p:cNvSpPr>
          <p:nvPr>
            <p:ph type="ctrTitle"/>
          </p:nvPr>
        </p:nvSpPr>
        <p:spPr>
          <a:xfrm>
            <a:off x="2769125" y="539500"/>
            <a:ext cx="3605700" cy="8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78" name="Google Shape;278;p52"/>
          <p:cNvSpPr txBox="1">
            <a:spLocks noGrp="1"/>
          </p:cNvSpPr>
          <p:nvPr>
            <p:ph type="subTitle" idx="1"/>
          </p:nvPr>
        </p:nvSpPr>
        <p:spPr>
          <a:xfrm>
            <a:off x="2725300" y="1609975"/>
            <a:ext cx="3693300" cy="10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52"/>
          <p:cNvSpPr txBox="1"/>
          <p:nvPr/>
        </p:nvSpPr>
        <p:spPr>
          <a:xfrm>
            <a:off x="3023550" y="3354600"/>
            <a:ext cx="3096900" cy="8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CREDITS: This presentation template was created by </a:t>
            </a:r>
            <a:r>
              <a:rPr lang="pt-BR" sz="1000" b="1" i="0" u="none" strike="noStrike" cap="none">
                <a:solidFill>
                  <a:schemeClr val="dk1"/>
                </a:solidFill>
                <a:uFill>
                  <a:noFill/>
                </a:uFill>
                <a:latin typeface="Arvo"/>
                <a:ea typeface="Arvo"/>
                <a:cs typeface="Arvo"/>
                <a:sym typeface="Ar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, including icons by </a:t>
            </a:r>
            <a:r>
              <a:rPr lang="pt-BR" sz="1000" b="1" i="0" u="none" strike="noStrike" cap="none">
                <a:solidFill>
                  <a:schemeClr val="dk1"/>
                </a:solidFill>
                <a:uFill>
                  <a:noFill/>
                </a:uFill>
                <a:latin typeface="Arvo"/>
                <a:ea typeface="Arvo"/>
                <a:cs typeface="Arvo"/>
                <a:sym typeface="Ar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, infographics &amp; images by </a:t>
            </a:r>
            <a:r>
              <a:rPr lang="pt-BR" sz="1000" b="1" i="0" u="none" strike="noStrike" cap="none">
                <a:solidFill>
                  <a:schemeClr val="dk1"/>
                </a:solidFill>
                <a:uFill>
                  <a:noFill/>
                </a:uFill>
                <a:latin typeface="Arvo"/>
                <a:ea typeface="Arvo"/>
                <a:cs typeface="Arvo"/>
                <a:sym typeface="Ar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i="0" u="none" strike="noStrike" cap="none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80" name="Google Shape;280;p52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281" name="Google Shape;281;p5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5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5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52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52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52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52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52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52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5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5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5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5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52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52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5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52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5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52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52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52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52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52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52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52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52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5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5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52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52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52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52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5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52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52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52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52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52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52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52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52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52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52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52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" name="Google Shape;325;p52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326" name="Google Shape;326;p5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5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52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52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52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52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5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5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5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52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52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5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52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5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52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52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52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52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52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52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52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52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5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5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52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52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52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52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5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52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52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52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52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52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52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52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52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52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52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52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3"/>
          <p:cNvSpPr txBox="1">
            <a:spLocks noGrp="1"/>
          </p:cNvSpPr>
          <p:nvPr>
            <p:ph type="title"/>
          </p:nvPr>
        </p:nvSpPr>
        <p:spPr>
          <a:xfrm>
            <a:off x="3016200" y="1122100"/>
            <a:ext cx="35271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53"/>
          <p:cNvSpPr txBox="1">
            <a:spLocks noGrp="1"/>
          </p:cNvSpPr>
          <p:nvPr>
            <p:ph type="title" idx="2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69" name="Google Shape;369;p53"/>
          <p:cNvSpPr txBox="1">
            <a:spLocks noGrp="1"/>
          </p:cNvSpPr>
          <p:nvPr>
            <p:ph type="subTitle" idx="1"/>
          </p:nvPr>
        </p:nvSpPr>
        <p:spPr>
          <a:xfrm>
            <a:off x="3016200" y="3237148"/>
            <a:ext cx="23892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cxnSp>
        <p:nvCxnSpPr>
          <p:cNvPr id="370" name="Google Shape;370;p53"/>
          <p:cNvCxnSpPr/>
          <p:nvPr/>
        </p:nvCxnSpPr>
        <p:spPr>
          <a:xfrm>
            <a:off x="2940913" y="-12"/>
            <a:ext cx="0" cy="27537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71" name="Google Shape;371;p53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372" name="Google Shape;372;p5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5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5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53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53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53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53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53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53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5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5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5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5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53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53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5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53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5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53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53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53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53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53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53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53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53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5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5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53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53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53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53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5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53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53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53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53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53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53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53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53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53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53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53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" name="Google Shape;416;p53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417" name="Google Shape;417;p5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5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5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5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5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5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5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5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5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5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5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5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5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5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5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5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5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5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5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5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5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5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5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5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5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5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5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5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5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5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5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5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5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5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Condensed SemiBold"/>
              <a:buNone/>
              <a:defRPr sz="28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oursera.org/share/0cd6c094004542e5da3f53f100ccdd68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1"/>
          <p:cNvSpPr txBox="1">
            <a:spLocks noGrp="1"/>
          </p:cNvSpPr>
          <p:nvPr>
            <p:ph type="ctrTitle"/>
          </p:nvPr>
        </p:nvSpPr>
        <p:spPr>
          <a:xfrm>
            <a:off x="1395236" y="1468774"/>
            <a:ext cx="7139164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pt-BR" sz="5400" dirty="0"/>
              <a:t>Aprenda Pensamento Computacional e Scratch!</a:t>
            </a:r>
            <a:endParaRPr sz="5400" dirty="0"/>
          </a:p>
        </p:txBody>
      </p:sp>
      <p:sp>
        <p:nvSpPr>
          <p:cNvPr id="701" name="Google Shape;701;p1"/>
          <p:cNvSpPr/>
          <p:nvPr/>
        </p:nvSpPr>
        <p:spPr>
          <a:xfrm rot="10800000">
            <a:off x="-76200" y="1690558"/>
            <a:ext cx="382257" cy="441707"/>
          </a:xfrm>
          <a:custGeom>
            <a:avLst/>
            <a:gdLst/>
            <a:ahLst/>
            <a:cxnLst/>
            <a:rect l="l" t="t" r="r" b="b"/>
            <a:pathLst>
              <a:path w="27654" h="31824" extrusionOk="0">
                <a:moveTo>
                  <a:pt x="27653" y="1"/>
                </a:moveTo>
                <a:lnTo>
                  <a:pt x="0" y="15845"/>
                </a:lnTo>
                <a:lnTo>
                  <a:pt x="27653" y="31823"/>
                </a:lnTo>
                <a:lnTo>
                  <a:pt x="2765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1"/>
          <p:cNvSpPr/>
          <p:nvPr/>
        </p:nvSpPr>
        <p:spPr>
          <a:xfrm rot="10800000">
            <a:off x="-76202" y="1248850"/>
            <a:ext cx="382247" cy="663492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0" y="0"/>
                </a:moveTo>
                <a:lnTo>
                  <a:pt x="0" y="31823"/>
                </a:lnTo>
                <a:lnTo>
                  <a:pt x="134" y="31956"/>
                </a:lnTo>
                <a:lnTo>
                  <a:pt x="27653" y="47801"/>
                </a:lnTo>
                <a:lnTo>
                  <a:pt x="27653" y="1597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1"/>
          <p:cNvSpPr/>
          <p:nvPr/>
        </p:nvSpPr>
        <p:spPr>
          <a:xfrm rot="10800000">
            <a:off x="-76200" y="143724"/>
            <a:ext cx="382257" cy="663476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1"/>
          <p:cNvSpPr/>
          <p:nvPr/>
        </p:nvSpPr>
        <p:spPr>
          <a:xfrm rot="10800000">
            <a:off x="-76202" y="-76210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1"/>
          <p:cNvSpPr/>
          <p:nvPr/>
        </p:nvSpPr>
        <p:spPr>
          <a:xfrm rot="10800000">
            <a:off x="-76191" y="80717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27653" y="0"/>
                </a:moveTo>
                <a:lnTo>
                  <a:pt x="0" y="15978"/>
                </a:lnTo>
                <a:lnTo>
                  <a:pt x="27653" y="31823"/>
                </a:lnTo>
                <a:lnTo>
                  <a:pt x="276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1"/>
          <p:cNvSpPr/>
          <p:nvPr/>
        </p:nvSpPr>
        <p:spPr>
          <a:xfrm rot="10800000">
            <a:off x="686447" y="1690558"/>
            <a:ext cx="380418" cy="44170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1" y="1"/>
                </a:moveTo>
                <a:lnTo>
                  <a:pt x="1" y="15845"/>
                </a:lnTo>
                <a:lnTo>
                  <a:pt x="27521" y="31823"/>
                </a:lnTo>
                <a:lnTo>
                  <a:pt x="2752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1"/>
          <p:cNvSpPr/>
          <p:nvPr/>
        </p:nvSpPr>
        <p:spPr>
          <a:xfrm rot="10800000">
            <a:off x="684609" y="1248865"/>
            <a:ext cx="384095" cy="661630"/>
          </a:xfrm>
          <a:custGeom>
            <a:avLst/>
            <a:gdLst/>
            <a:ahLst/>
            <a:cxnLst/>
            <a:rect l="l" t="t" r="r" b="b"/>
            <a:pathLst>
              <a:path w="27787" h="47669" extrusionOk="0">
                <a:moveTo>
                  <a:pt x="1" y="1"/>
                </a:moveTo>
                <a:lnTo>
                  <a:pt x="134" y="31823"/>
                </a:lnTo>
                <a:lnTo>
                  <a:pt x="27787" y="47668"/>
                </a:lnTo>
                <a:lnTo>
                  <a:pt x="27654" y="15845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1"/>
          <p:cNvSpPr/>
          <p:nvPr/>
        </p:nvSpPr>
        <p:spPr>
          <a:xfrm rot="10800000">
            <a:off x="306052" y="1248850"/>
            <a:ext cx="380409" cy="661646"/>
          </a:xfrm>
          <a:custGeom>
            <a:avLst/>
            <a:gdLst/>
            <a:ahLst/>
            <a:cxnLst/>
            <a:rect l="l" t="t" r="r" b="b"/>
            <a:pathLst>
              <a:path w="27521" h="47669" extrusionOk="0">
                <a:moveTo>
                  <a:pt x="27520" y="1"/>
                </a:moveTo>
                <a:lnTo>
                  <a:pt x="1" y="15845"/>
                </a:lnTo>
                <a:lnTo>
                  <a:pt x="1" y="47668"/>
                </a:lnTo>
                <a:lnTo>
                  <a:pt x="27520" y="31823"/>
                </a:lnTo>
                <a:lnTo>
                  <a:pt x="27520" y="31690"/>
                </a:lnTo>
                <a:lnTo>
                  <a:pt x="2752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1"/>
          <p:cNvSpPr/>
          <p:nvPr/>
        </p:nvSpPr>
        <p:spPr>
          <a:xfrm rot="10800000">
            <a:off x="306043" y="-76200"/>
            <a:ext cx="760822" cy="44170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1"/>
          <p:cNvSpPr/>
          <p:nvPr/>
        </p:nvSpPr>
        <p:spPr>
          <a:xfrm rot="10800000">
            <a:off x="306043" y="143724"/>
            <a:ext cx="380418" cy="663476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1"/>
          <p:cNvSpPr/>
          <p:nvPr/>
        </p:nvSpPr>
        <p:spPr>
          <a:xfrm rot="10800000">
            <a:off x="306043" y="585416"/>
            <a:ext cx="380418" cy="441693"/>
          </a:xfrm>
          <a:custGeom>
            <a:avLst/>
            <a:gdLst/>
            <a:ahLst/>
            <a:cxnLst/>
            <a:rect l="l" t="t" r="r" b="b"/>
            <a:pathLst>
              <a:path w="27521" h="31823" extrusionOk="0">
                <a:moveTo>
                  <a:pt x="27520" y="0"/>
                </a:moveTo>
                <a:lnTo>
                  <a:pt x="1" y="15845"/>
                </a:lnTo>
                <a:lnTo>
                  <a:pt x="27520" y="31823"/>
                </a:lnTo>
                <a:lnTo>
                  <a:pt x="275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1"/>
          <p:cNvSpPr/>
          <p:nvPr/>
        </p:nvSpPr>
        <p:spPr>
          <a:xfrm rot="10800000">
            <a:off x="-76191" y="58540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1"/>
          <p:cNvSpPr/>
          <p:nvPr/>
        </p:nvSpPr>
        <p:spPr>
          <a:xfrm rot="10800000">
            <a:off x="-76202" y="1027085"/>
            <a:ext cx="382247" cy="443577"/>
          </a:xfrm>
          <a:custGeom>
            <a:avLst/>
            <a:gdLst/>
            <a:ahLst/>
            <a:cxnLst/>
            <a:rect l="l" t="t" r="r" b="b"/>
            <a:pathLst>
              <a:path w="27654" h="31958" extrusionOk="0">
                <a:moveTo>
                  <a:pt x="0" y="1"/>
                </a:moveTo>
                <a:lnTo>
                  <a:pt x="0" y="31957"/>
                </a:lnTo>
                <a:lnTo>
                  <a:pt x="27653" y="1597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1"/>
          <p:cNvSpPr/>
          <p:nvPr/>
        </p:nvSpPr>
        <p:spPr>
          <a:xfrm rot="10800000">
            <a:off x="306050" y="807171"/>
            <a:ext cx="760804" cy="663492"/>
          </a:xfrm>
          <a:custGeom>
            <a:avLst/>
            <a:gdLst/>
            <a:ahLst/>
            <a:cxnLst/>
            <a:rect l="l" t="t" r="r" b="b"/>
            <a:pathLst>
              <a:path w="55041" h="47802" extrusionOk="0">
                <a:moveTo>
                  <a:pt x="55040" y="1"/>
                </a:moveTo>
                <a:lnTo>
                  <a:pt x="27521" y="15979"/>
                </a:lnTo>
                <a:lnTo>
                  <a:pt x="1" y="31957"/>
                </a:lnTo>
                <a:lnTo>
                  <a:pt x="27521" y="47802"/>
                </a:lnTo>
                <a:lnTo>
                  <a:pt x="55040" y="31957"/>
                </a:lnTo>
                <a:lnTo>
                  <a:pt x="5504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1"/>
          <p:cNvSpPr/>
          <p:nvPr/>
        </p:nvSpPr>
        <p:spPr>
          <a:xfrm rot="10800000">
            <a:off x="1066851" y="1248865"/>
            <a:ext cx="382257" cy="661630"/>
          </a:xfrm>
          <a:custGeom>
            <a:avLst/>
            <a:gdLst/>
            <a:ahLst/>
            <a:cxnLst/>
            <a:rect l="l" t="t" r="r" b="b"/>
            <a:pathLst>
              <a:path w="27654" h="47669" extrusionOk="0">
                <a:moveTo>
                  <a:pt x="27654" y="1"/>
                </a:moveTo>
                <a:lnTo>
                  <a:pt x="1" y="15845"/>
                </a:lnTo>
                <a:lnTo>
                  <a:pt x="1" y="47668"/>
                </a:lnTo>
                <a:lnTo>
                  <a:pt x="27521" y="31823"/>
                </a:lnTo>
                <a:lnTo>
                  <a:pt x="27654" y="31690"/>
                </a:lnTo>
                <a:lnTo>
                  <a:pt x="2765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1"/>
          <p:cNvSpPr/>
          <p:nvPr/>
        </p:nvSpPr>
        <p:spPr>
          <a:xfrm rot="10800000">
            <a:off x="1066861" y="1690548"/>
            <a:ext cx="382247" cy="441717"/>
          </a:xfrm>
          <a:custGeom>
            <a:avLst/>
            <a:gdLst/>
            <a:ahLst/>
            <a:cxnLst/>
            <a:rect l="l" t="t" r="r" b="b"/>
            <a:pathLst>
              <a:path w="27654" h="31824" extrusionOk="0">
                <a:moveTo>
                  <a:pt x="1" y="1"/>
                </a:moveTo>
                <a:lnTo>
                  <a:pt x="1" y="31823"/>
                </a:lnTo>
                <a:lnTo>
                  <a:pt x="27654" y="15979"/>
                </a:lnTo>
                <a:lnTo>
                  <a:pt x="27654" y="15845"/>
                </a:lnTo>
                <a:lnTo>
                  <a:pt x="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1"/>
          <p:cNvSpPr/>
          <p:nvPr/>
        </p:nvSpPr>
        <p:spPr>
          <a:xfrm rot="10800000">
            <a:off x="1066851" y="-76200"/>
            <a:ext cx="382257" cy="883400"/>
          </a:xfrm>
          <a:custGeom>
            <a:avLst/>
            <a:gdLst/>
            <a:ahLst/>
            <a:cxnLst/>
            <a:rect l="l" t="t" r="r" b="b"/>
            <a:pathLst>
              <a:path w="27654" h="63647" extrusionOk="0">
                <a:moveTo>
                  <a:pt x="1" y="1"/>
                </a:moveTo>
                <a:lnTo>
                  <a:pt x="1" y="31824"/>
                </a:lnTo>
                <a:lnTo>
                  <a:pt x="1" y="63646"/>
                </a:lnTo>
                <a:lnTo>
                  <a:pt x="27521" y="47802"/>
                </a:lnTo>
                <a:lnTo>
                  <a:pt x="27654" y="47802"/>
                </a:lnTo>
                <a:lnTo>
                  <a:pt x="27654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1"/>
          <p:cNvSpPr/>
          <p:nvPr/>
        </p:nvSpPr>
        <p:spPr>
          <a:xfrm rot="10800000">
            <a:off x="1066851" y="585416"/>
            <a:ext cx="382257" cy="44169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27654" y="0"/>
                </a:moveTo>
                <a:lnTo>
                  <a:pt x="1" y="15845"/>
                </a:lnTo>
                <a:lnTo>
                  <a:pt x="27654" y="31823"/>
                </a:lnTo>
                <a:lnTo>
                  <a:pt x="2765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1"/>
          <p:cNvSpPr/>
          <p:nvPr/>
        </p:nvSpPr>
        <p:spPr>
          <a:xfrm rot="10800000">
            <a:off x="686445" y="143703"/>
            <a:ext cx="382247" cy="883406"/>
          </a:xfrm>
          <a:custGeom>
            <a:avLst/>
            <a:gdLst/>
            <a:ahLst/>
            <a:cxnLst/>
            <a:rect l="l" t="t" r="r" b="b"/>
            <a:pathLst>
              <a:path w="27654" h="63646" extrusionOk="0">
                <a:moveTo>
                  <a:pt x="134" y="0"/>
                </a:moveTo>
                <a:lnTo>
                  <a:pt x="1" y="31823"/>
                </a:lnTo>
                <a:lnTo>
                  <a:pt x="134" y="31823"/>
                </a:lnTo>
                <a:lnTo>
                  <a:pt x="134" y="63646"/>
                </a:lnTo>
                <a:lnTo>
                  <a:pt x="27654" y="47668"/>
                </a:lnTo>
                <a:lnTo>
                  <a:pt x="27654" y="1584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1"/>
          <p:cNvSpPr/>
          <p:nvPr/>
        </p:nvSpPr>
        <p:spPr>
          <a:xfrm rot="10800000">
            <a:off x="686465" y="807171"/>
            <a:ext cx="762643" cy="663492"/>
          </a:xfrm>
          <a:custGeom>
            <a:avLst/>
            <a:gdLst/>
            <a:ahLst/>
            <a:cxnLst/>
            <a:rect l="l" t="t" r="r" b="b"/>
            <a:pathLst>
              <a:path w="55174" h="47802" extrusionOk="0">
                <a:moveTo>
                  <a:pt x="27654" y="1"/>
                </a:moveTo>
                <a:lnTo>
                  <a:pt x="1" y="15979"/>
                </a:lnTo>
                <a:lnTo>
                  <a:pt x="1" y="47802"/>
                </a:lnTo>
                <a:lnTo>
                  <a:pt x="27654" y="31957"/>
                </a:lnTo>
                <a:lnTo>
                  <a:pt x="55174" y="15979"/>
                </a:lnTo>
                <a:lnTo>
                  <a:pt x="2765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1"/>
          <p:cNvSpPr/>
          <p:nvPr/>
        </p:nvSpPr>
        <p:spPr>
          <a:xfrm>
            <a:off x="8761740" y="4256839"/>
            <a:ext cx="382247" cy="663492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1"/>
          <p:cNvSpPr/>
          <p:nvPr/>
        </p:nvSpPr>
        <p:spPr>
          <a:xfrm>
            <a:off x="8763590" y="4698532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1"/>
          <p:cNvSpPr/>
          <p:nvPr/>
        </p:nvSpPr>
        <p:spPr>
          <a:xfrm>
            <a:off x="8000931" y="4698532"/>
            <a:ext cx="760804" cy="44171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1"/>
          <p:cNvSpPr/>
          <p:nvPr/>
        </p:nvSpPr>
        <p:spPr>
          <a:xfrm>
            <a:off x="8381336" y="4256839"/>
            <a:ext cx="380409" cy="663492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1"/>
          <p:cNvSpPr/>
          <p:nvPr/>
        </p:nvSpPr>
        <p:spPr>
          <a:xfrm>
            <a:off x="8761740" y="4036930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1"/>
          <p:cNvSpPr/>
          <p:nvPr/>
        </p:nvSpPr>
        <p:spPr>
          <a:xfrm>
            <a:off x="8006160" y="4465722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1"/>
          <p:cNvSpPr txBox="1"/>
          <p:nvPr/>
        </p:nvSpPr>
        <p:spPr>
          <a:xfrm>
            <a:off x="304207" y="4347691"/>
            <a:ext cx="3292200" cy="67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</a:pPr>
            <a:r>
              <a:rPr lang="pt-BR" sz="12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rPr>
              <a:t>Maristela Terto de Holanda (Prof.ª Dr.ª)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</a:pPr>
            <a:r>
              <a:rPr lang="pt-BR" sz="12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rPr>
              <a:t>Vinícius Aguiar Monteiro (Graduando)</a:t>
            </a:r>
            <a:endParaRPr sz="1200" b="0" i="0" u="none" strike="noStrike" cap="none">
              <a:solidFill>
                <a:schemeClr val="dk2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728" name="Google Shape;72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9" name="Google Shape;729;p1"/>
          <p:cNvSpPr/>
          <p:nvPr/>
        </p:nvSpPr>
        <p:spPr>
          <a:xfrm rot="10800000">
            <a:off x="1449103" y="1690548"/>
            <a:ext cx="380395" cy="441717"/>
          </a:xfrm>
          <a:custGeom>
            <a:avLst/>
            <a:gdLst/>
            <a:ahLst/>
            <a:cxnLst/>
            <a:rect l="l" t="t" r="r" b="b"/>
            <a:pathLst>
              <a:path w="27520" h="31824" extrusionOk="0">
                <a:moveTo>
                  <a:pt x="27520" y="1"/>
                </a:moveTo>
                <a:lnTo>
                  <a:pt x="0" y="15845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rgbClr val="FFD497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1"/>
          <p:cNvSpPr/>
          <p:nvPr/>
        </p:nvSpPr>
        <p:spPr>
          <a:xfrm rot="10800000">
            <a:off x="1708691" y="1366463"/>
            <a:ext cx="178448" cy="206507"/>
          </a:xfrm>
          <a:custGeom>
            <a:avLst/>
            <a:gdLst/>
            <a:ahLst/>
            <a:cxnLst/>
            <a:rect l="l" t="t" r="r" b="b"/>
            <a:pathLst>
              <a:path w="12910" h="14878" extrusionOk="0">
                <a:moveTo>
                  <a:pt x="1" y="0"/>
                </a:moveTo>
                <a:lnTo>
                  <a:pt x="1" y="14877"/>
                </a:lnTo>
                <a:lnTo>
                  <a:pt x="12910" y="7505"/>
                </a:lnTo>
                <a:lnTo>
                  <a:pt x="134" y="0"/>
                </a:lnTo>
                <a:close/>
              </a:path>
            </a:pathLst>
          </a:custGeom>
          <a:solidFill>
            <a:srgbClr val="FF823B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1"/>
          <p:cNvSpPr/>
          <p:nvPr/>
        </p:nvSpPr>
        <p:spPr>
          <a:xfrm rot="10800000">
            <a:off x="2549256" y="365481"/>
            <a:ext cx="120809" cy="141229"/>
          </a:xfrm>
          <a:custGeom>
            <a:avLst/>
            <a:gdLst/>
            <a:ahLst/>
            <a:cxnLst/>
            <a:rect l="l" t="t" r="r" b="b"/>
            <a:pathLst>
              <a:path w="8740" h="10175" extrusionOk="0">
                <a:moveTo>
                  <a:pt x="0" y="1"/>
                </a:moveTo>
                <a:lnTo>
                  <a:pt x="0" y="10175"/>
                </a:lnTo>
                <a:lnTo>
                  <a:pt x="8740" y="5005"/>
                </a:lnTo>
                <a:lnTo>
                  <a:pt x="0" y="1"/>
                </a:lnTo>
                <a:close/>
              </a:path>
            </a:pathLst>
          </a:custGeom>
          <a:solidFill>
            <a:srgbClr val="FFD497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1"/>
          <p:cNvSpPr/>
          <p:nvPr/>
        </p:nvSpPr>
        <p:spPr>
          <a:xfrm rot="10800000">
            <a:off x="1449103" y="365483"/>
            <a:ext cx="380395" cy="441717"/>
          </a:xfrm>
          <a:custGeom>
            <a:avLst/>
            <a:gdLst/>
            <a:ahLst/>
            <a:cxnLst/>
            <a:rect l="l" t="t" r="r" b="b"/>
            <a:pathLst>
              <a:path w="27520" h="31824" extrusionOk="0">
                <a:moveTo>
                  <a:pt x="27520" y="1"/>
                </a:moveTo>
                <a:lnTo>
                  <a:pt x="0" y="15979"/>
                </a:lnTo>
                <a:lnTo>
                  <a:pt x="27520" y="31824"/>
                </a:lnTo>
                <a:lnTo>
                  <a:pt x="27520" y="1"/>
                </a:lnTo>
                <a:close/>
              </a:path>
            </a:pathLst>
          </a:custGeom>
          <a:solidFill>
            <a:srgbClr val="FF823B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1"/>
          <p:cNvSpPr/>
          <p:nvPr/>
        </p:nvSpPr>
        <p:spPr>
          <a:xfrm rot="10800000">
            <a:off x="2069765" y="-76210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rgbClr val="F5340B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1"/>
          <p:cNvSpPr/>
          <p:nvPr/>
        </p:nvSpPr>
        <p:spPr>
          <a:xfrm rot="10800000">
            <a:off x="680965" y="2692002"/>
            <a:ext cx="111133" cy="127335"/>
          </a:xfrm>
          <a:custGeom>
            <a:avLst/>
            <a:gdLst/>
            <a:ahLst/>
            <a:cxnLst/>
            <a:rect l="l" t="t" r="r" b="b"/>
            <a:pathLst>
              <a:path w="8040" h="9174" extrusionOk="0">
                <a:moveTo>
                  <a:pt x="8040" y="0"/>
                </a:moveTo>
                <a:lnTo>
                  <a:pt x="1" y="4604"/>
                </a:lnTo>
                <a:lnTo>
                  <a:pt x="8040" y="9174"/>
                </a:lnTo>
                <a:lnTo>
                  <a:pt x="8040" y="0"/>
                </a:lnTo>
                <a:close/>
              </a:path>
            </a:pathLst>
          </a:custGeom>
          <a:solidFill>
            <a:srgbClr val="018790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1"/>
          <p:cNvSpPr/>
          <p:nvPr/>
        </p:nvSpPr>
        <p:spPr>
          <a:xfrm rot="10800000">
            <a:off x="306052" y="2132241"/>
            <a:ext cx="380409" cy="442175"/>
          </a:xfrm>
          <a:custGeom>
            <a:avLst/>
            <a:gdLst/>
            <a:ahLst/>
            <a:cxnLst/>
            <a:rect l="l" t="t" r="r" b="b"/>
            <a:pathLst>
              <a:path w="27521" h="31857" extrusionOk="0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rgbClr val="1DCDC3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838;p1">
            <a:extLst>
              <a:ext uri="{FF2B5EF4-FFF2-40B4-BE49-F238E27FC236}">
                <a16:creationId xmlns:a16="http://schemas.microsoft.com/office/drawing/2014/main" id="{2A59C35B-33BE-C4E7-749D-CF35660CEE1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25900" y="3464239"/>
            <a:ext cx="32922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AULA 01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7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/>
                                        <p:tgtEl>
                                          <p:spTgt spid="7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7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/>
                                        <p:tgtEl>
                                          <p:spTgt spid="7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"/>
                            </p:stCondLst>
                            <p:childTnLst>
                              <p:par>
                                <p:cTn id="2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00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"/>
                            </p:stCondLst>
                            <p:childTnLst>
                              <p:par>
                                <p:cTn id="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00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00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300"/>
                            </p:stCondLst>
                            <p:childTnLst>
                              <p:par>
                                <p:cTn id="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200"/>
                                        <p:tgtEl>
                                          <p:spTgt spid="7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200"/>
                                        <p:tgtEl>
                                          <p:spTgt spid="7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00"/>
                                        <p:tgtEl>
                                          <p:spTgt spid="7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00"/>
                                        <p:tgtEl>
                                          <p:spTgt spid="7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700"/>
                            </p:stCondLst>
                            <p:childTnLst>
                              <p:par>
                                <p:cTn id="4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200"/>
                                        <p:tgtEl>
                                          <p:spTgt spid="7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200"/>
                                        <p:tgtEl>
                                          <p:spTgt spid="7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900"/>
                            </p:stCondLst>
                            <p:childTnLst>
                              <p:par>
                                <p:cTn id="5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2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100"/>
                            </p:stCondLst>
                            <p:childTnLst>
                              <p:par>
                                <p:cTn id="5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200"/>
                                        <p:tgtEl>
                                          <p:spTgt spid="7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200"/>
                                        <p:tgtEl>
                                          <p:spTgt spid="7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300"/>
                            </p:stCondLst>
                            <p:childTnLst>
                              <p:par>
                                <p:cTn id="6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200"/>
                                        <p:tgtEl>
                                          <p:spTgt spid="7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200"/>
                                        <p:tgtEl>
                                          <p:spTgt spid="7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200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200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700"/>
                            </p:stCondLst>
                            <p:childTnLst>
                              <p:par>
                                <p:cTn id="7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200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200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900"/>
                            </p:stCondLst>
                            <p:childTnLst>
                              <p:par>
                                <p:cTn id="7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200"/>
                                        <p:tgtEl>
                                          <p:spTgt spid="7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200"/>
                                        <p:tgtEl>
                                          <p:spTgt spid="7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100"/>
                            </p:stCondLst>
                            <p:childTnLst>
                              <p:par>
                                <p:cTn id="8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200"/>
                                        <p:tgtEl>
                                          <p:spTgt spid="7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200"/>
                                        <p:tgtEl>
                                          <p:spTgt spid="7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300"/>
                            </p:stCondLst>
                            <p:childTnLst>
                              <p:par>
                                <p:cTn id="8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200"/>
                                        <p:tgtEl>
                                          <p:spTgt spid="7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200"/>
                                        <p:tgtEl>
                                          <p:spTgt spid="7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500"/>
                            </p:stCondLst>
                            <p:childTnLst>
                              <p:par>
                                <p:cTn id="9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200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200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700"/>
                            </p:stCondLst>
                            <p:childTnLst>
                              <p:par>
                                <p:cTn id="9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200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200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900"/>
                            </p:stCondLst>
                            <p:childTnLst>
                              <p:par>
                                <p:cTn id="10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200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200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4100"/>
                            </p:stCondLst>
                            <p:childTnLst>
                              <p:par>
                                <p:cTn id="10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200"/>
                                        <p:tgtEl>
                                          <p:spTgt spid="7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200"/>
                                        <p:tgtEl>
                                          <p:spTgt spid="7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4300"/>
                            </p:stCondLst>
                            <p:childTnLst>
                              <p:par>
                                <p:cTn id="1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200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200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4500"/>
                            </p:stCondLst>
                            <p:childTnLst>
                              <p:par>
                                <p:cTn id="1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200"/>
                                        <p:tgtEl>
                                          <p:spTgt spid="7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200"/>
                                        <p:tgtEl>
                                          <p:spTgt spid="7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4700"/>
                            </p:stCondLst>
                            <p:childTnLst>
                              <p:par>
                                <p:cTn id="12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200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200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4900"/>
                            </p:stCondLst>
                            <p:childTnLst>
                              <p:par>
                                <p:cTn id="1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200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200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100"/>
                            </p:stCondLst>
                            <p:childTnLst>
                              <p:par>
                                <p:cTn id="1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200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200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300"/>
                            </p:stCondLst>
                            <p:childTnLst>
                              <p:par>
                                <p:cTn id="1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200"/>
                                        <p:tgtEl>
                                          <p:spTgt spid="7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200"/>
                                        <p:tgtEl>
                                          <p:spTgt spid="7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8"/>
          <p:cNvSpPr txBox="1">
            <a:spLocks noGrp="1"/>
          </p:cNvSpPr>
          <p:nvPr>
            <p:ph type="ctrTitle"/>
          </p:nvPr>
        </p:nvSpPr>
        <p:spPr>
          <a:xfrm>
            <a:off x="2922053" y="1931458"/>
            <a:ext cx="481136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O que é o Pensamento Computacional</a:t>
            </a:r>
            <a:endParaRPr sz="2400"/>
          </a:p>
        </p:txBody>
      </p:sp>
      <p:sp>
        <p:nvSpPr>
          <p:cNvPr id="783" name="Google Shape;783;p8"/>
          <p:cNvSpPr txBox="1">
            <a:spLocks noGrp="1"/>
          </p:cNvSpPr>
          <p:nvPr>
            <p:ph type="title" idx="2"/>
          </p:nvPr>
        </p:nvSpPr>
        <p:spPr>
          <a:xfrm>
            <a:off x="1086355" y="1931446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01</a:t>
            </a:r>
            <a:endParaRPr sz="2400"/>
          </a:p>
        </p:txBody>
      </p:sp>
      <p:sp>
        <p:nvSpPr>
          <p:cNvPr id="784" name="Google Shape;784;p8"/>
          <p:cNvSpPr txBox="1">
            <a:spLocks noGrp="1"/>
          </p:cNvSpPr>
          <p:nvPr>
            <p:ph type="ctrTitle" idx="3"/>
          </p:nvPr>
        </p:nvSpPr>
        <p:spPr>
          <a:xfrm>
            <a:off x="2922052" y="2596708"/>
            <a:ext cx="609435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Quatro pilares do pensamento computacional</a:t>
            </a:r>
            <a:endParaRPr sz="2400"/>
          </a:p>
        </p:txBody>
      </p:sp>
      <p:sp>
        <p:nvSpPr>
          <p:cNvPr id="785" name="Google Shape;785;p8"/>
          <p:cNvSpPr txBox="1">
            <a:spLocks noGrp="1"/>
          </p:cNvSpPr>
          <p:nvPr>
            <p:ph type="title" idx="4"/>
          </p:nvPr>
        </p:nvSpPr>
        <p:spPr>
          <a:xfrm>
            <a:off x="1086355" y="2596696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02</a:t>
            </a:r>
            <a:endParaRPr sz="2400"/>
          </a:p>
        </p:txBody>
      </p:sp>
      <p:sp>
        <p:nvSpPr>
          <p:cNvPr id="786" name="Google Shape;786;p8"/>
          <p:cNvSpPr txBox="1">
            <a:spLocks noGrp="1"/>
          </p:cNvSpPr>
          <p:nvPr>
            <p:ph type="ctrTitle" idx="5"/>
          </p:nvPr>
        </p:nvSpPr>
        <p:spPr>
          <a:xfrm>
            <a:off x="2922052" y="3261958"/>
            <a:ext cx="564070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Aplicar os pilares para resolução de problemas</a:t>
            </a:r>
            <a:endParaRPr sz="2400"/>
          </a:p>
        </p:txBody>
      </p:sp>
      <p:sp>
        <p:nvSpPr>
          <p:cNvPr id="787" name="Google Shape;787;p8"/>
          <p:cNvSpPr txBox="1">
            <a:spLocks noGrp="1"/>
          </p:cNvSpPr>
          <p:nvPr>
            <p:ph type="title" idx="6"/>
          </p:nvPr>
        </p:nvSpPr>
        <p:spPr>
          <a:xfrm>
            <a:off x="1086355" y="3261946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03</a:t>
            </a:r>
            <a:endParaRPr sz="2400"/>
          </a:p>
        </p:txBody>
      </p:sp>
      <p:sp>
        <p:nvSpPr>
          <p:cNvPr id="788" name="Google Shape;788;p8"/>
          <p:cNvSpPr txBox="1">
            <a:spLocks noGrp="1"/>
          </p:cNvSpPr>
          <p:nvPr>
            <p:ph type="ctrTitle" idx="9"/>
          </p:nvPr>
        </p:nvSpPr>
        <p:spPr>
          <a:xfrm>
            <a:off x="2922052" y="1149358"/>
            <a:ext cx="468377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800"/>
              <a:t>&gt; Objetivos de Aprendizagem</a:t>
            </a:r>
            <a:endParaRPr sz="2800"/>
          </a:p>
        </p:txBody>
      </p:sp>
      <p:cxnSp>
        <p:nvCxnSpPr>
          <p:cNvPr id="789" name="Google Shape;789;p8"/>
          <p:cNvCxnSpPr/>
          <p:nvPr/>
        </p:nvCxnSpPr>
        <p:spPr>
          <a:xfrm flipH="1">
            <a:off x="2736574" y="-51942"/>
            <a:ext cx="16879" cy="3749299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90" name="Google Shape;79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15" y="67787"/>
            <a:ext cx="933608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0"/>
          <p:cNvSpPr txBox="1">
            <a:spLocks noGrp="1"/>
          </p:cNvSpPr>
          <p:nvPr>
            <p:ph type="ctrTitle" idx="4294967295"/>
          </p:nvPr>
        </p:nvSpPr>
        <p:spPr>
          <a:xfrm>
            <a:off x="530717" y="460800"/>
            <a:ext cx="5210864" cy="57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Pilares do Pensamento Computacional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pic>
        <p:nvPicPr>
          <p:cNvPr id="796" name="Google Shape;796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9660" y="6069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7" name="Google Shape;797;p10"/>
          <p:cNvSpPr/>
          <p:nvPr/>
        </p:nvSpPr>
        <p:spPr>
          <a:xfrm>
            <a:off x="2555618" y="2982010"/>
            <a:ext cx="1383600" cy="1353900"/>
          </a:xfrm>
          <a:prstGeom prst="teardrop">
            <a:avLst>
              <a:gd name="adj" fmla="val 100000"/>
            </a:avLst>
          </a:prstGeom>
          <a:solidFill>
            <a:srgbClr val="741B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10"/>
          <p:cNvSpPr/>
          <p:nvPr/>
        </p:nvSpPr>
        <p:spPr>
          <a:xfrm rot="-5400748">
            <a:off x="4008083" y="2967198"/>
            <a:ext cx="1379400" cy="1358400"/>
          </a:xfrm>
          <a:prstGeom prst="teardrop">
            <a:avLst>
              <a:gd name="adj" fmla="val 100000"/>
            </a:avLst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10"/>
          <p:cNvSpPr/>
          <p:nvPr/>
        </p:nvSpPr>
        <p:spPr>
          <a:xfrm rot="5399252">
            <a:off x="2557735" y="1534873"/>
            <a:ext cx="1379400" cy="1358400"/>
          </a:xfrm>
          <a:prstGeom prst="teardrop">
            <a:avLst>
              <a:gd name="adj" fmla="val 100000"/>
            </a:avLst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10"/>
          <p:cNvSpPr/>
          <p:nvPr/>
        </p:nvSpPr>
        <p:spPr>
          <a:xfrm rot="10799255">
            <a:off x="4005993" y="1524554"/>
            <a:ext cx="1383600" cy="1353900"/>
          </a:xfrm>
          <a:prstGeom prst="teardrop">
            <a:avLst>
              <a:gd name="adj" fmla="val 100000"/>
            </a:avLst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10"/>
          <p:cNvSpPr/>
          <p:nvPr/>
        </p:nvSpPr>
        <p:spPr>
          <a:xfrm>
            <a:off x="3405155" y="2418953"/>
            <a:ext cx="1152000" cy="11538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10"/>
          <p:cNvSpPr/>
          <p:nvPr/>
        </p:nvSpPr>
        <p:spPr>
          <a:xfrm>
            <a:off x="3164295" y="1729583"/>
            <a:ext cx="107100" cy="143700"/>
          </a:xfrm>
          <a:prstGeom prst="ellipse">
            <a:avLst/>
          </a:prstGeom>
          <a:solidFill>
            <a:srgbClr val="FFFF00"/>
          </a:solidFill>
          <a:ln w="1905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10"/>
          <p:cNvSpPr/>
          <p:nvPr/>
        </p:nvSpPr>
        <p:spPr>
          <a:xfrm>
            <a:off x="3039177" y="1899427"/>
            <a:ext cx="107100" cy="143700"/>
          </a:xfrm>
          <a:prstGeom prst="ellipse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10"/>
          <p:cNvSpPr/>
          <p:nvPr/>
        </p:nvSpPr>
        <p:spPr>
          <a:xfrm>
            <a:off x="3247579" y="1971408"/>
            <a:ext cx="107100" cy="143700"/>
          </a:xfrm>
          <a:prstGeom prst="ellipse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10"/>
          <p:cNvSpPr/>
          <p:nvPr/>
        </p:nvSpPr>
        <p:spPr>
          <a:xfrm>
            <a:off x="2867019" y="2043456"/>
            <a:ext cx="107100" cy="1437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10"/>
          <p:cNvSpPr/>
          <p:nvPr/>
        </p:nvSpPr>
        <p:spPr>
          <a:xfrm>
            <a:off x="2974038" y="2187484"/>
            <a:ext cx="107100" cy="1437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10"/>
          <p:cNvSpPr/>
          <p:nvPr/>
        </p:nvSpPr>
        <p:spPr>
          <a:xfrm>
            <a:off x="3146196" y="2157779"/>
            <a:ext cx="107100" cy="1437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10"/>
          <p:cNvSpPr/>
          <p:nvPr/>
        </p:nvSpPr>
        <p:spPr>
          <a:xfrm>
            <a:off x="3425374" y="2094266"/>
            <a:ext cx="107100" cy="1437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10"/>
          <p:cNvSpPr/>
          <p:nvPr/>
        </p:nvSpPr>
        <p:spPr>
          <a:xfrm>
            <a:off x="2733720" y="2301807"/>
            <a:ext cx="107100" cy="143700"/>
          </a:xfrm>
          <a:prstGeom prst="ellipse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10"/>
          <p:cNvSpPr/>
          <p:nvPr/>
        </p:nvSpPr>
        <p:spPr>
          <a:xfrm>
            <a:off x="2867019" y="2382190"/>
            <a:ext cx="107100" cy="143700"/>
          </a:xfrm>
          <a:prstGeom prst="ellipse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10"/>
          <p:cNvSpPr/>
          <p:nvPr/>
        </p:nvSpPr>
        <p:spPr>
          <a:xfrm>
            <a:off x="3039177" y="2382190"/>
            <a:ext cx="107100" cy="143700"/>
          </a:xfrm>
          <a:prstGeom prst="ellipse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Google Shape;812;p10"/>
          <p:cNvSpPr/>
          <p:nvPr/>
        </p:nvSpPr>
        <p:spPr>
          <a:xfrm>
            <a:off x="3247579" y="2331513"/>
            <a:ext cx="107100" cy="143700"/>
          </a:xfrm>
          <a:prstGeom prst="ellipse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10"/>
          <p:cNvSpPr/>
          <p:nvPr/>
        </p:nvSpPr>
        <p:spPr>
          <a:xfrm>
            <a:off x="3570540" y="2238295"/>
            <a:ext cx="107100" cy="143700"/>
          </a:xfrm>
          <a:prstGeom prst="ellipse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10"/>
          <p:cNvSpPr/>
          <p:nvPr/>
        </p:nvSpPr>
        <p:spPr>
          <a:xfrm>
            <a:off x="3409060" y="2331513"/>
            <a:ext cx="107100" cy="143700"/>
          </a:xfrm>
          <a:prstGeom prst="ellipse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15" name="Google Shape;815;p10"/>
          <p:cNvCxnSpPr>
            <a:stCxn id="802" idx="3"/>
            <a:endCxn id="803" idx="7"/>
          </p:cNvCxnSpPr>
          <p:nvPr/>
        </p:nvCxnSpPr>
        <p:spPr>
          <a:xfrm flipH="1">
            <a:off x="3130479" y="1852239"/>
            <a:ext cx="49500" cy="681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6" name="Google Shape;816;p10"/>
          <p:cNvCxnSpPr>
            <a:stCxn id="802" idx="5"/>
            <a:endCxn id="804" idx="0"/>
          </p:cNvCxnSpPr>
          <p:nvPr/>
        </p:nvCxnSpPr>
        <p:spPr>
          <a:xfrm>
            <a:off x="3255711" y="1852239"/>
            <a:ext cx="45300" cy="1191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7" name="Google Shape;817;p10"/>
          <p:cNvCxnSpPr>
            <a:stCxn id="803" idx="3"/>
            <a:endCxn id="805" idx="7"/>
          </p:cNvCxnSpPr>
          <p:nvPr/>
        </p:nvCxnSpPr>
        <p:spPr>
          <a:xfrm flipH="1">
            <a:off x="2958561" y="2022083"/>
            <a:ext cx="96300" cy="423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8" name="Google Shape;818;p10"/>
          <p:cNvCxnSpPr>
            <a:stCxn id="803" idx="4"/>
            <a:endCxn id="806" idx="0"/>
          </p:cNvCxnSpPr>
          <p:nvPr/>
        </p:nvCxnSpPr>
        <p:spPr>
          <a:xfrm flipH="1">
            <a:off x="3027627" y="2043127"/>
            <a:ext cx="65100" cy="1443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9" name="Google Shape;819;p10"/>
          <p:cNvCxnSpPr>
            <a:stCxn id="804" idx="3"/>
            <a:endCxn id="807" idx="7"/>
          </p:cNvCxnSpPr>
          <p:nvPr/>
        </p:nvCxnSpPr>
        <p:spPr>
          <a:xfrm flipH="1">
            <a:off x="3237463" y="2094064"/>
            <a:ext cx="25800" cy="849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0" name="Google Shape;820;p10"/>
          <p:cNvCxnSpPr>
            <a:stCxn id="804" idx="5"/>
            <a:endCxn id="808" idx="2"/>
          </p:cNvCxnSpPr>
          <p:nvPr/>
        </p:nvCxnSpPr>
        <p:spPr>
          <a:xfrm>
            <a:off x="3338995" y="2094064"/>
            <a:ext cx="86400" cy="720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1" name="Google Shape;821;p10"/>
          <p:cNvCxnSpPr>
            <a:stCxn id="805" idx="3"/>
            <a:endCxn id="809" idx="0"/>
          </p:cNvCxnSpPr>
          <p:nvPr/>
        </p:nvCxnSpPr>
        <p:spPr>
          <a:xfrm flipH="1">
            <a:off x="2787303" y="2166112"/>
            <a:ext cx="95400" cy="1356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2" name="Google Shape;822;p10"/>
          <p:cNvCxnSpPr>
            <a:stCxn id="806" idx="3"/>
            <a:endCxn id="810" idx="7"/>
          </p:cNvCxnSpPr>
          <p:nvPr/>
        </p:nvCxnSpPr>
        <p:spPr>
          <a:xfrm flipH="1">
            <a:off x="2958522" y="2310140"/>
            <a:ext cx="31200" cy="930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3" name="Google Shape;823;p10"/>
          <p:cNvCxnSpPr>
            <a:stCxn id="806" idx="5"/>
            <a:endCxn id="811" idx="0"/>
          </p:cNvCxnSpPr>
          <p:nvPr/>
        </p:nvCxnSpPr>
        <p:spPr>
          <a:xfrm>
            <a:off x="3065454" y="2310140"/>
            <a:ext cx="27300" cy="720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4" name="Google Shape;824;p10"/>
          <p:cNvCxnSpPr>
            <a:stCxn id="807" idx="5"/>
            <a:endCxn id="812" idx="1"/>
          </p:cNvCxnSpPr>
          <p:nvPr/>
        </p:nvCxnSpPr>
        <p:spPr>
          <a:xfrm>
            <a:off x="3237612" y="2280435"/>
            <a:ext cx="25800" cy="720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5" name="Google Shape;825;p10"/>
          <p:cNvCxnSpPr>
            <a:stCxn id="808" idx="4"/>
            <a:endCxn id="814" idx="0"/>
          </p:cNvCxnSpPr>
          <p:nvPr/>
        </p:nvCxnSpPr>
        <p:spPr>
          <a:xfrm flipH="1">
            <a:off x="3462724" y="2237966"/>
            <a:ext cx="16200" cy="936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6" name="Google Shape;826;p10"/>
          <p:cNvCxnSpPr>
            <a:stCxn id="808" idx="5"/>
            <a:endCxn id="813" idx="1"/>
          </p:cNvCxnSpPr>
          <p:nvPr/>
        </p:nvCxnSpPr>
        <p:spPr>
          <a:xfrm>
            <a:off x="3516790" y="2216922"/>
            <a:ext cx="69300" cy="423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7" name="Google Shape;827;p10"/>
          <p:cNvSpPr/>
          <p:nvPr/>
        </p:nvSpPr>
        <p:spPr>
          <a:xfrm>
            <a:off x="4456867" y="1741300"/>
            <a:ext cx="150300" cy="137100"/>
          </a:xfrm>
          <a:prstGeom prst="triangle">
            <a:avLst>
              <a:gd name="adj" fmla="val 50000"/>
            </a:avLst>
          </a:prstGeom>
          <a:solidFill>
            <a:srgbClr val="00FF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8" name="Google Shape;828;p10"/>
          <p:cNvSpPr/>
          <p:nvPr/>
        </p:nvSpPr>
        <p:spPr>
          <a:xfrm>
            <a:off x="4643514" y="1918693"/>
            <a:ext cx="150300" cy="137100"/>
          </a:xfrm>
          <a:prstGeom prst="triangle">
            <a:avLst>
              <a:gd name="adj" fmla="val 50000"/>
            </a:avLst>
          </a:prstGeom>
          <a:solidFill>
            <a:srgbClr val="00FF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10"/>
          <p:cNvSpPr/>
          <p:nvPr/>
        </p:nvSpPr>
        <p:spPr>
          <a:xfrm>
            <a:off x="4667095" y="2158783"/>
            <a:ext cx="150300" cy="137100"/>
          </a:xfrm>
          <a:prstGeom prst="triangle">
            <a:avLst>
              <a:gd name="adj" fmla="val 50000"/>
            </a:avLst>
          </a:prstGeom>
          <a:solidFill>
            <a:srgbClr val="00FF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0"/>
          <p:cNvSpPr/>
          <p:nvPr/>
        </p:nvSpPr>
        <p:spPr>
          <a:xfrm>
            <a:off x="4857984" y="2158783"/>
            <a:ext cx="150300" cy="137100"/>
          </a:xfrm>
          <a:prstGeom prst="triangle">
            <a:avLst>
              <a:gd name="adj" fmla="val 50000"/>
            </a:avLst>
          </a:prstGeom>
          <a:solidFill>
            <a:srgbClr val="3876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0"/>
          <p:cNvSpPr/>
          <p:nvPr/>
        </p:nvSpPr>
        <p:spPr>
          <a:xfrm>
            <a:off x="4456867" y="1918693"/>
            <a:ext cx="150300" cy="1371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0"/>
          <p:cNvSpPr/>
          <p:nvPr/>
        </p:nvSpPr>
        <p:spPr>
          <a:xfrm>
            <a:off x="4643514" y="1741300"/>
            <a:ext cx="150300" cy="1371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0"/>
          <p:cNvSpPr/>
          <p:nvPr/>
        </p:nvSpPr>
        <p:spPr>
          <a:xfrm>
            <a:off x="4667095" y="2342017"/>
            <a:ext cx="150300" cy="1371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0"/>
          <p:cNvSpPr/>
          <p:nvPr/>
        </p:nvSpPr>
        <p:spPr>
          <a:xfrm>
            <a:off x="4857984" y="2342017"/>
            <a:ext cx="150300" cy="137100"/>
          </a:xfrm>
          <a:prstGeom prst="ellipse">
            <a:avLst/>
          </a:prstGeom>
          <a:solidFill>
            <a:srgbClr val="274E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0"/>
          <p:cNvSpPr/>
          <p:nvPr/>
        </p:nvSpPr>
        <p:spPr>
          <a:xfrm>
            <a:off x="4643514" y="2140434"/>
            <a:ext cx="385800" cy="348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0"/>
          <p:cNvSpPr/>
          <p:nvPr/>
        </p:nvSpPr>
        <p:spPr>
          <a:xfrm>
            <a:off x="2931833" y="3495161"/>
            <a:ext cx="207300" cy="2097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10"/>
          <p:cNvSpPr/>
          <p:nvPr/>
        </p:nvSpPr>
        <p:spPr>
          <a:xfrm>
            <a:off x="2871131" y="3439754"/>
            <a:ext cx="207300" cy="209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0"/>
          <p:cNvSpPr/>
          <p:nvPr/>
        </p:nvSpPr>
        <p:spPr>
          <a:xfrm>
            <a:off x="3321040" y="3859230"/>
            <a:ext cx="207300" cy="2097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39" name="Google Shape;839;p10"/>
          <p:cNvCxnSpPr/>
          <p:nvPr/>
        </p:nvCxnSpPr>
        <p:spPr>
          <a:xfrm>
            <a:off x="3163929" y="3728660"/>
            <a:ext cx="135600" cy="110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840" name="Google Shape;840;p10"/>
          <p:cNvSpPr/>
          <p:nvPr/>
        </p:nvSpPr>
        <p:spPr>
          <a:xfrm>
            <a:off x="4543990" y="3371920"/>
            <a:ext cx="307500" cy="93600"/>
          </a:xfrm>
          <a:prstGeom prst="flowChartAlternateProcess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10"/>
          <p:cNvSpPr/>
          <p:nvPr/>
        </p:nvSpPr>
        <p:spPr>
          <a:xfrm>
            <a:off x="4543990" y="3540993"/>
            <a:ext cx="307500" cy="858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10"/>
          <p:cNvSpPr/>
          <p:nvPr/>
        </p:nvSpPr>
        <p:spPr>
          <a:xfrm>
            <a:off x="4544024" y="3690600"/>
            <a:ext cx="307500" cy="105900"/>
          </a:xfrm>
          <a:prstGeom prst="diamond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10"/>
          <p:cNvSpPr/>
          <p:nvPr/>
        </p:nvSpPr>
        <p:spPr>
          <a:xfrm>
            <a:off x="4287362" y="3860279"/>
            <a:ext cx="307500" cy="858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10"/>
          <p:cNvSpPr/>
          <p:nvPr/>
        </p:nvSpPr>
        <p:spPr>
          <a:xfrm>
            <a:off x="4800618" y="3860279"/>
            <a:ext cx="307500" cy="858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5" name="Google Shape;845;p10"/>
          <p:cNvCxnSpPr>
            <a:stCxn id="840" idx="2"/>
            <a:endCxn id="841" idx="0"/>
          </p:cNvCxnSpPr>
          <p:nvPr/>
        </p:nvCxnSpPr>
        <p:spPr>
          <a:xfrm>
            <a:off x="4697740" y="3465520"/>
            <a:ext cx="0" cy="75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46" name="Google Shape;846;p10"/>
          <p:cNvCxnSpPr>
            <a:stCxn id="841" idx="2"/>
            <a:endCxn id="842" idx="0"/>
          </p:cNvCxnSpPr>
          <p:nvPr/>
        </p:nvCxnSpPr>
        <p:spPr>
          <a:xfrm>
            <a:off x="4697740" y="3626793"/>
            <a:ext cx="0" cy="639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47" name="Google Shape;847;p10"/>
          <p:cNvCxnSpPr>
            <a:stCxn id="842" idx="1"/>
          </p:cNvCxnSpPr>
          <p:nvPr/>
        </p:nvCxnSpPr>
        <p:spPr>
          <a:xfrm rot="10800000">
            <a:off x="4441724" y="3742950"/>
            <a:ext cx="102300" cy="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48" name="Google Shape;848;p10"/>
          <p:cNvCxnSpPr>
            <a:stCxn id="843" idx="0"/>
          </p:cNvCxnSpPr>
          <p:nvPr/>
        </p:nvCxnSpPr>
        <p:spPr>
          <a:xfrm rot="10800000" flipH="1">
            <a:off x="4441112" y="3740579"/>
            <a:ext cx="1500" cy="119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49" name="Google Shape;849;p10"/>
          <p:cNvCxnSpPr/>
          <p:nvPr/>
        </p:nvCxnSpPr>
        <p:spPr>
          <a:xfrm rot="10800000">
            <a:off x="4851655" y="3742947"/>
            <a:ext cx="102300" cy="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50" name="Google Shape;850;p10"/>
          <p:cNvCxnSpPr>
            <a:stCxn id="844" idx="0"/>
          </p:cNvCxnSpPr>
          <p:nvPr/>
        </p:nvCxnSpPr>
        <p:spPr>
          <a:xfrm rot="10800000" flipH="1">
            <a:off x="4954368" y="3741179"/>
            <a:ext cx="900" cy="119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51" name="Google Shape;851;p10"/>
          <p:cNvSpPr txBox="1"/>
          <p:nvPr/>
        </p:nvSpPr>
        <p:spPr>
          <a:xfrm>
            <a:off x="820594" y="4774198"/>
            <a:ext cx="68883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Jeannette M. Wing: Computational Thinking. Commun. ACM 43(3) [1]: 33-35 (2006)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10"/>
          <p:cNvSpPr txBox="1"/>
          <p:nvPr/>
        </p:nvSpPr>
        <p:spPr>
          <a:xfrm>
            <a:off x="301394" y="1874968"/>
            <a:ext cx="2561097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0" i="0" u="none" strike="noStrike" cap="none">
                <a:solidFill>
                  <a:srgbClr val="FEAA31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Decomposição</a:t>
            </a:r>
            <a:endParaRPr sz="2500" b="0" i="0" u="none" strike="noStrike" cap="none">
              <a:solidFill>
                <a:srgbClr val="FEAA31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853" name="Google Shape;853;p10"/>
          <p:cNvSpPr txBox="1"/>
          <p:nvPr/>
        </p:nvSpPr>
        <p:spPr>
          <a:xfrm>
            <a:off x="5377134" y="1809850"/>
            <a:ext cx="2722387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0" i="0" u="none" strike="noStrike" cap="none">
                <a:solidFill>
                  <a:srgbClr val="00B050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Reconhecimento de Padrões</a:t>
            </a:r>
            <a:endParaRPr sz="2500" b="0" i="0" u="none" strike="noStrike" cap="none">
              <a:solidFill>
                <a:srgbClr val="00B050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854" name="Google Shape;854;p10"/>
          <p:cNvSpPr txBox="1"/>
          <p:nvPr/>
        </p:nvSpPr>
        <p:spPr>
          <a:xfrm>
            <a:off x="5456348" y="3361698"/>
            <a:ext cx="1950998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0" i="0" u="none" strike="noStrike" cap="none">
                <a:solidFill>
                  <a:srgbClr val="1C4587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O Algoritmo</a:t>
            </a:r>
            <a:endParaRPr sz="2500" b="0" i="0" u="none" strike="noStrike" cap="none">
              <a:solidFill>
                <a:srgbClr val="1C4587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855" name="Google Shape;855;p10"/>
          <p:cNvSpPr txBox="1"/>
          <p:nvPr/>
        </p:nvSpPr>
        <p:spPr>
          <a:xfrm>
            <a:off x="714286" y="3388841"/>
            <a:ext cx="1720649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0" i="0" u="none" strike="noStrike" cap="none">
                <a:solidFill>
                  <a:srgbClr val="741B47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Abstração</a:t>
            </a:r>
            <a:endParaRPr sz="2500" b="0" i="0" u="none" strike="noStrike" cap="none">
              <a:solidFill>
                <a:srgbClr val="741B47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pic>
        <p:nvPicPr>
          <p:cNvPr id="856" name="Google Shape;856;p10"/>
          <p:cNvPicPr preferRelativeResize="0"/>
          <p:nvPr/>
        </p:nvPicPr>
        <p:blipFill rotWithShape="1">
          <a:blip r:embed="rId4">
            <a:alphaModFix/>
          </a:blip>
          <a:srcRect b="7260"/>
          <a:stretch/>
        </p:blipFill>
        <p:spPr>
          <a:xfrm>
            <a:off x="3602993" y="2526873"/>
            <a:ext cx="756300" cy="853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9"/>
          <p:cNvSpPr txBox="1">
            <a:spLocks noGrp="1"/>
          </p:cNvSpPr>
          <p:nvPr>
            <p:ph type="ctrTitle"/>
          </p:nvPr>
        </p:nvSpPr>
        <p:spPr>
          <a:xfrm>
            <a:off x="992523" y="1633729"/>
            <a:ext cx="653383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Informação que o computador “guarda” para utilizar depois</a:t>
            </a:r>
            <a:endParaRPr sz="2400"/>
          </a:p>
        </p:txBody>
      </p:sp>
      <p:sp>
        <p:nvSpPr>
          <p:cNvPr id="862" name="Google Shape;862;p9"/>
          <p:cNvSpPr txBox="1">
            <a:spLocks noGrp="1"/>
          </p:cNvSpPr>
          <p:nvPr>
            <p:ph type="ctrTitle" idx="3"/>
          </p:nvPr>
        </p:nvSpPr>
        <p:spPr>
          <a:xfrm>
            <a:off x="992523" y="2114698"/>
            <a:ext cx="609435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Ex: pdf, txt, números, imagem, programas (jogos)...</a:t>
            </a:r>
            <a:endParaRPr sz="2400"/>
          </a:p>
        </p:txBody>
      </p:sp>
      <p:sp>
        <p:nvSpPr>
          <p:cNvPr id="863" name="Google Shape;863;p9"/>
          <p:cNvSpPr txBox="1">
            <a:spLocks noGrp="1"/>
          </p:cNvSpPr>
          <p:nvPr>
            <p:ph type="ctrTitle" idx="9"/>
          </p:nvPr>
        </p:nvSpPr>
        <p:spPr>
          <a:xfrm>
            <a:off x="992523" y="754798"/>
            <a:ext cx="468377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800"/>
              <a:t>&gt; Dados</a:t>
            </a:r>
            <a:endParaRPr sz="2800"/>
          </a:p>
        </p:txBody>
      </p:sp>
      <p:cxnSp>
        <p:nvCxnSpPr>
          <p:cNvPr id="864" name="Google Shape;864;p9"/>
          <p:cNvCxnSpPr/>
          <p:nvPr/>
        </p:nvCxnSpPr>
        <p:spPr>
          <a:xfrm>
            <a:off x="8197324" y="3065597"/>
            <a:ext cx="0" cy="44886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65" name="Google Shape;86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15" y="67787"/>
            <a:ext cx="933608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Google Shape;866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6612" y="2993629"/>
            <a:ext cx="2129655" cy="2058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1" name="Google Shape;87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2" name="Google Shape;872;p12"/>
          <p:cNvSpPr txBox="1"/>
          <p:nvPr/>
        </p:nvSpPr>
        <p:spPr>
          <a:xfrm>
            <a:off x="531779" y="230257"/>
            <a:ext cx="468377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Decomposição</a:t>
            </a:r>
            <a:endParaRPr sz="2800" b="0" i="0" u="none" strike="noStrike" cap="none">
              <a:solidFill>
                <a:schemeClr val="dk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873" name="Google Shape;873;p12"/>
          <p:cNvSpPr/>
          <p:nvPr/>
        </p:nvSpPr>
        <p:spPr>
          <a:xfrm>
            <a:off x="707382" y="705779"/>
            <a:ext cx="7729235" cy="3731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18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Dividir (decompor) um </a:t>
            </a:r>
            <a:r>
              <a:rPr lang="pt-BR" sz="18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2"/>
                  </a:ext>
                </a:extLst>
              </a:rPr>
              <a:t>problema</a:t>
            </a:r>
            <a:r>
              <a:rPr lang="pt-BR" sz="18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complexo em problemas menores e mais fáceis de se resolver.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18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18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18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Ex.: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18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18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Proble</a:t>
            </a:r>
            <a:r>
              <a:rPr lang="pt-BR" sz="18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3"/>
                  </a:ext>
                </a:extLst>
              </a:rPr>
              <a:t>ma: Estudar para as provas bimestrais</a:t>
            </a:r>
            <a:endParaRPr>
              <a:extLst>
                <a:ext uri="http://customooxmlschemas.google.com/">
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4"/>
                </a:ext>
              </a:extLst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1800" b="0" i="0" u="none" strike="noStrike" cap="none">
              <a:solidFill>
                <a:srgbClr val="000000"/>
              </a:solidFill>
              <a:latin typeface="Barlow Condensed"/>
              <a:ea typeface="Barlow Condensed"/>
              <a:cs typeface="Barlow Condensed"/>
              <a:sym typeface="Barlow Condensed"/>
              <a:extLst>
                <a:ext uri="http://customooxmlschemas.google.com/">
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5"/>
                </a:ext>
              </a:extLst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6"/>
                  </a:ext>
                </a:extLst>
              </a:rPr>
              <a:t>Problemas menores: Estudar cada matéria por vez</a:t>
            </a:r>
            <a:endParaRPr>
              <a:extLst>
                <a:ext uri="http://customooxmlschemas.google.com/">
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7"/>
                </a:ext>
              </a:extLst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1800" b="0" i="0" u="none" strike="noStrike" cap="none">
              <a:solidFill>
                <a:srgbClr val="000000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1800" b="0" i="0" u="none" strike="noStrike" cap="none">
              <a:solidFill>
                <a:srgbClr val="000000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Problema: Limpar a casa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1800" b="0" i="0" u="none" strike="noStrike" cap="none">
              <a:solidFill>
                <a:srgbClr val="000000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1800" b="0" i="0" u="none" strike="noStrike" cap="none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Problemas menores: Limpar cada cômodo por vez ou limpar de cima para baixo...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1800" b="0" i="0" u="none" strike="noStrike" cap="none">
              <a:solidFill>
                <a:srgbClr val="000000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8" name="Google Shape;878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9" name="Google Shape;879;p11"/>
          <p:cNvSpPr txBox="1">
            <a:spLocks noGrp="1"/>
          </p:cNvSpPr>
          <p:nvPr>
            <p:ph type="ctrTitle" idx="4294967295"/>
          </p:nvPr>
        </p:nvSpPr>
        <p:spPr>
          <a:xfrm>
            <a:off x="531779" y="230257"/>
            <a:ext cx="468377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Decomposição</a:t>
            </a:r>
            <a:endParaRPr sz="2800" b="0" i="0" u="none" strike="noStrike" cap="none">
              <a:solidFill>
                <a:schemeClr val="dk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880" name="Google Shape;880;p11"/>
          <p:cNvSpPr/>
          <p:nvPr/>
        </p:nvSpPr>
        <p:spPr>
          <a:xfrm>
            <a:off x="2325130" y="4332743"/>
            <a:ext cx="45720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BRASIL. Instituto Nacional de Estudos e Pesquisas Educacionais Anísio Teixeira (Inep). A redação no Enem 2020: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cartilha do participante. Brasília, DF: INEP, 2020.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1" name="Google Shape;881;p11"/>
          <p:cNvGrpSpPr/>
          <p:nvPr/>
        </p:nvGrpSpPr>
        <p:grpSpPr>
          <a:xfrm>
            <a:off x="2012877" y="1146858"/>
            <a:ext cx="5118245" cy="2967201"/>
            <a:chOff x="2209993" y="1340757"/>
            <a:chExt cx="5118245" cy="2967201"/>
          </a:xfrm>
        </p:grpSpPr>
        <p:pic>
          <p:nvPicPr>
            <p:cNvPr id="882" name="Google Shape;882;p11"/>
            <p:cNvPicPr preferRelativeResize="0"/>
            <p:nvPr/>
          </p:nvPicPr>
          <p:blipFill rotWithShape="1">
            <a:blip r:embed="rId4">
              <a:alphaModFix/>
            </a:blip>
            <a:srcRect l="70785" t="10532" r="6070" b="11888"/>
            <a:stretch/>
          </p:blipFill>
          <p:spPr>
            <a:xfrm>
              <a:off x="3635330" y="1340757"/>
              <a:ext cx="1589036" cy="29672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3" name="Google Shape;883;p11"/>
            <p:cNvSpPr/>
            <p:nvPr/>
          </p:nvSpPr>
          <p:spPr>
            <a:xfrm>
              <a:off x="2300737" y="2259811"/>
              <a:ext cx="9621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Introdução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1"/>
            <p:cNvSpPr/>
            <p:nvPr/>
          </p:nvSpPr>
          <p:spPr>
            <a:xfrm>
              <a:off x="5857357" y="2953026"/>
              <a:ext cx="145264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Desenvolvimento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1"/>
            <p:cNvSpPr/>
            <p:nvPr/>
          </p:nvSpPr>
          <p:spPr>
            <a:xfrm>
              <a:off x="2209993" y="3750906"/>
              <a:ext cx="944489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Conclusão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1"/>
            <p:cNvSpPr/>
            <p:nvPr/>
          </p:nvSpPr>
          <p:spPr>
            <a:xfrm>
              <a:off x="5955746" y="1544158"/>
              <a:ext cx="137249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Dado pela prova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87" name="Google Shape;887;p11"/>
            <p:cNvCxnSpPr>
              <a:endCxn id="886" idx="1"/>
            </p:cNvCxnSpPr>
            <p:nvPr/>
          </p:nvCxnSpPr>
          <p:spPr>
            <a:xfrm>
              <a:off x="4808246" y="1698047"/>
              <a:ext cx="1147500" cy="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</p:cxnSp>
        <p:cxnSp>
          <p:nvCxnSpPr>
            <p:cNvPr id="888" name="Google Shape;888;p11"/>
            <p:cNvCxnSpPr>
              <a:endCxn id="883" idx="3"/>
            </p:cNvCxnSpPr>
            <p:nvPr/>
          </p:nvCxnSpPr>
          <p:spPr>
            <a:xfrm flipH="1">
              <a:off x="3262860" y="2413400"/>
              <a:ext cx="874800" cy="3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</p:cxnSp>
        <p:cxnSp>
          <p:nvCxnSpPr>
            <p:cNvPr id="889" name="Google Shape;889;p11"/>
            <p:cNvCxnSpPr>
              <a:endCxn id="884" idx="1"/>
            </p:cNvCxnSpPr>
            <p:nvPr/>
          </p:nvCxnSpPr>
          <p:spPr>
            <a:xfrm>
              <a:off x="5092357" y="3106915"/>
              <a:ext cx="765000" cy="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</p:cxnSp>
        <p:cxnSp>
          <p:nvCxnSpPr>
            <p:cNvPr id="890" name="Google Shape;890;p11"/>
            <p:cNvCxnSpPr>
              <a:endCxn id="885" idx="3"/>
            </p:cNvCxnSpPr>
            <p:nvPr/>
          </p:nvCxnSpPr>
          <p:spPr>
            <a:xfrm rot="10800000">
              <a:off x="3154482" y="3904795"/>
              <a:ext cx="754500" cy="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  <a:effectLst>
              <a:outerShdw blurRad="40000" dist="23000" dir="5400000" rotWithShape="0">
                <a:srgbClr val="000000">
                  <a:alpha val="34509"/>
                </a:srgbClr>
              </a:outerShdw>
            </a:effectLst>
          </p:spPr>
        </p:cxnSp>
      </p:grpSp>
      <p:pic>
        <p:nvPicPr>
          <p:cNvPr id="891" name="Google Shape;891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7261859" y="2002289"/>
            <a:ext cx="1680160" cy="1256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6" name="Google Shape;89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7" name="Google Shape;897;p13"/>
          <p:cNvSpPr txBox="1">
            <a:spLocks noGrp="1"/>
          </p:cNvSpPr>
          <p:nvPr>
            <p:ph type="ctrTitle" idx="4294967295"/>
          </p:nvPr>
        </p:nvSpPr>
        <p:spPr>
          <a:xfrm>
            <a:off x="531779" y="230257"/>
            <a:ext cx="532632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 SemiBol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DECOMPOSIÇÃO: É HORA DE BRILHAR!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898" name="Google Shape;898;p13"/>
          <p:cNvSpPr/>
          <p:nvPr/>
        </p:nvSpPr>
        <p:spPr>
          <a:xfrm>
            <a:off x="2508840" y="1447800"/>
            <a:ext cx="3906136" cy="213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1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Deem exemplos 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 como aplicar a </a:t>
            </a:r>
            <a:r>
              <a:rPr lang="pt-BR" sz="2400" b="1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decomposição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no seu cotidiano!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"/>
          <p:cNvSpPr txBox="1">
            <a:spLocks noGrp="1"/>
          </p:cNvSpPr>
          <p:nvPr>
            <p:ph type="ctrTitle" idx="9"/>
          </p:nvPr>
        </p:nvSpPr>
        <p:spPr>
          <a:xfrm>
            <a:off x="1436152" y="458520"/>
            <a:ext cx="468377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800"/>
              <a:t>&gt; Reconhecimento de Padrões</a:t>
            </a:r>
            <a:endParaRPr/>
          </a:p>
        </p:txBody>
      </p:sp>
      <p:cxnSp>
        <p:nvCxnSpPr>
          <p:cNvPr id="904" name="Google Shape;904;p14"/>
          <p:cNvCxnSpPr/>
          <p:nvPr/>
        </p:nvCxnSpPr>
        <p:spPr>
          <a:xfrm>
            <a:off x="1179451" y="-68580"/>
            <a:ext cx="10481" cy="110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05" name="Google Shape;90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75089" y="454673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6" name="Google Shape;906;p14"/>
          <p:cNvSpPr txBox="1"/>
          <p:nvPr/>
        </p:nvSpPr>
        <p:spPr>
          <a:xfrm>
            <a:off x="4367988" y="1538925"/>
            <a:ext cx="4455000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Análise dos dados e suas características</a:t>
            </a: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07" name="Google Shape;907;p14"/>
          <p:cNvSpPr txBox="1"/>
          <p:nvPr/>
        </p:nvSpPr>
        <p:spPr>
          <a:xfrm>
            <a:off x="304438" y="2362163"/>
            <a:ext cx="3010500" cy="77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Observar características em comum</a:t>
            </a: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08" name="Google Shape;908;p14"/>
          <p:cNvSpPr txBox="1"/>
          <p:nvPr/>
        </p:nvSpPr>
        <p:spPr>
          <a:xfrm>
            <a:off x="906966" y="3898375"/>
            <a:ext cx="7162272" cy="48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Propor uma solução geral para problemas de mesma característica</a:t>
            </a: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09" name="Google Shape;909;p14"/>
          <p:cNvSpPr/>
          <p:nvPr/>
        </p:nvSpPr>
        <p:spPr>
          <a:xfrm>
            <a:off x="1748938" y="1795425"/>
            <a:ext cx="2335500" cy="364500"/>
          </a:xfrm>
          <a:custGeom>
            <a:avLst/>
            <a:gdLst/>
            <a:ahLst/>
            <a:cxnLst/>
            <a:rect l="l" t="t" r="r" b="b"/>
            <a:pathLst>
              <a:path w="93420" h="14580" extrusionOk="0">
                <a:moveTo>
                  <a:pt x="93420" y="0"/>
                </a:moveTo>
                <a:cubicBezTo>
                  <a:pt x="89820" y="1890"/>
                  <a:pt x="81450" y="10080"/>
                  <a:pt x="71820" y="11340"/>
                </a:cubicBezTo>
                <a:cubicBezTo>
                  <a:pt x="62190" y="12600"/>
                  <a:pt x="45720" y="9270"/>
                  <a:pt x="35640" y="7560"/>
                </a:cubicBezTo>
                <a:cubicBezTo>
                  <a:pt x="25560" y="5850"/>
                  <a:pt x="17280" y="-90"/>
                  <a:pt x="11340" y="1080"/>
                </a:cubicBezTo>
                <a:cubicBezTo>
                  <a:pt x="5400" y="2250"/>
                  <a:pt x="1890" y="12330"/>
                  <a:pt x="0" y="1458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14"/>
          <p:cNvSpPr/>
          <p:nvPr/>
        </p:nvSpPr>
        <p:spPr>
          <a:xfrm>
            <a:off x="8246038" y="3790675"/>
            <a:ext cx="684900" cy="646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14"/>
          <p:cNvSpPr/>
          <p:nvPr/>
        </p:nvSpPr>
        <p:spPr>
          <a:xfrm>
            <a:off x="8810793" y="1309525"/>
            <a:ext cx="44100" cy="400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14"/>
          <p:cNvSpPr/>
          <p:nvPr/>
        </p:nvSpPr>
        <p:spPr>
          <a:xfrm rot="-5400000">
            <a:off x="8652325" y="1269067"/>
            <a:ext cx="118200" cy="1989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14"/>
          <p:cNvSpPr/>
          <p:nvPr/>
        </p:nvSpPr>
        <p:spPr>
          <a:xfrm>
            <a:off x="456056" y="1894467"/>
            <a:ext cx="337500" cy="708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14"/>
          <p:cNvSpPr/>
          <p:nvPr/>
        </p:nvSpPr>
        <p:spPr>
          <a:xfrm>
            <a:off x="480859" y="1860888"/>
            <a:ext cx="288000" cy="414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14"/>
          <p:cNvSpPr/>
          <p:nvPr/>
        </p:nvSpPr>
        <p:spPr>
          <a:xfrm>
            <a:off x="504266" y="1825118"/>
            <a:ext cx="239700" cy="414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14"/>
          <p:cNvSpPr/>
          <p:nvPr/>
        </p:nvSpPr>
        <p:spPr>
          <a:xfrm>
            <a:off x="586044" y="1795425"/>
            <a:ext cx="77400" cy="318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14"/>
          <p:cNvSpPr/>
          <p:nvPr/>
        </p:nvSpPr>
        <p:spPr>
          <a:xfrm rot="10800000">
            <a:off x="456056" y="2194076"/>
            <a:ext cx="337500" cy="708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14"/>
          <p:cNvSpPr/>
          <p:nvPr/>
        </p:nvSpPr>
        <p:spPr>
          <a:xfrm rot="10800000">
            <a:off x="480753" y="2257054"/>
            <a:ext cx="288000" cy="414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Google Shape;919;p14"/>
          <p:cNvSpPr/>
          <p:nvPr/>
        </p:nvSpPr>
        <p:spPr>
          <a:xfrm rot="10800000">
            <a:off x="505647" y="2292825"/>
            <a:ext cx="239700" cy="414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Google Shape;920;p14"/>
          <p:cNvSpPr txBox="1"/>
          <p:nvPr/>
        </p:nvSpPr>
        <p:spPr>
          <a:xfrm>
            <a:off x="213063" y="1925775"/>
            <a:ext cx="898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pt-BR" sz="8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check point</a:t>
            </a:r>
            <a:endParaRPr sz="8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921" name="Google Shape;921;p14"/>
          <p:cNvSpPr/>
          <p:nvPr/>
        </p:nvSpPr>
        <p:spPr>
          <a:xfrm>
            <a:off x="3539613" y="2407174"/>
            <a:ext cx="2656400" cy="424825"/>
          </a:xfrm>
          <a:custGeom>
            <a:avLst/>
            <a:gdLst/>
            <a:ahLst/>
            <a:cxnLst/>
            <a:rect l="l" t="t" r="r" b="b"/>
            <a:pathLst>
              <a:path w="106256" h="16993" extrusionOk="0">
                <a:moveTo>
                  <a:pt x="0" y="14866"/>
                </a:moveTo>
                <a:cubicBezTo>
                  <a:pt x="1823" y="13824"/>
                  <a:pt x="7118" y="9745"/>
                  <a:pt x="10938" y="8616"/>
                </a:cubicBezTo>
                <a:cubicBezTo>
                  <a:pt x="14758" y="7488"/>
                  <a:pt x="19272" y="6967"/>
                  <a:pt x="22918" y="8095"/>
                </a:cubicBezTo>
                <a:cubicBezTo>
                  <a:pt x="26564" y="9224"/>
                  <a:pt x="28647" y="14172"/>
                  <a:pt x="32814" y="15387"/>
                </a:cubicBezTo>
                <a:cubicBezTo>
                  <a:pt x="36981" y="16602"/>
                  <a:pt x="44360" y="16168"/>
                  <a:pt x="47919" y="15387"/>
                </a:cubicBezTo>
                <a:cubicBezTo>
                  <a:pt x="51478" y="14606"/>
                  <a:pt x="52521" y="12610"/>
                  <a:pt x="54170" y="10700"/>
                </a:cubicBezTo>
                <a:cubicBezTo>
                  <a:pt x="55820" y="8790"/>
                  <a:pt x="54865" y="5664"/>
                  <a:pt x="57816" y="3928"/>
                </a:cubicBezTo>
                <a:cubicBezTo>
                  <a:pt x="60768" y="2192"/>
                  <a:pt x="67973" y="716"/>
                  <a:pt x="71879" y="282"/>
                </a:cubicBezTo>
                <a:cubicBezTo>
                  <a:pt x="75786" y="-152"/>
                  <a:pt x="79172" y="22"/>
                  <a:pt x="81255" y="1324"/>
                </a:cubicBezTo>
                <a:cubicBezTo>
                  <a:pt x="83339" y="2626"/>
                  <a:pt x="84033" y="5664"/>
                  <a:pt x="84380" y="8095"/>
                </a:cubicBezTo>
                <a:cubicBezTo>
                  <a:pt x="84727" y="10526"/>
                  <a:pt x="84467" y="14519"/>
                  <a:pt x="83338" y="15908"/>
                </a:cubicBezTo>
                <a:cubicBezTo>
                  <a:pt x="82209" y="17297"/>
                  <a:pt x="79084" y="17124"/>
                  <a:pt x="77608" y="16429"/>
                </a:cubicBezTo>
                <a:cubicBezTo>
                  <a:pt x="76132" y="15735"/>
                  <a:pt x="74743" y="13390"/>
                  <a:pt x="74483" y="11741"/>
                </a:cubicBezTo>
                <a:cubicBezTo>
                  <a:pt x="74223" y="10092"/>
                  <a:pt x="74917" y="7488"/>
                  <a:pt x="76046" y="6533"/>
                </a:cubicBezTo>
                <a:cubicBezTo>
                  <a:pt x="77175" y="5578"/>
                  <a:pt x="79519" y="6186"/>
                  <a:pt x="81255" y="6012"/>
                </a:cubicBezTo>
                <a:cubicBezTo>
                  <a:pt x="82991" y="5838"/>
                  <a:pt x="83685" y="5317"/>
                  <a:pt x="86463" y="5491"/>
                </a:cubicBezTo>
                <a:cubicBezTo>
                  <a:pt x="89241" y="5665"/>
                  <a:pt x="94623" y="5492"/>
                  <a:pt x="97922" y="7054"/>
                </a:cubicBezTo>
                <a:cubicBezTo>
                  <a:pt x="101221" y="8617"/>
                  <a:pt x="104867" y="13564"/>
                  <a:pt x="106256" y="14866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p14"/>
          <p:cNvSpPr/>
          <p:nvPr/>
        </p:nvSpPr>
        <p:spPr>
          <a:xfrm>
            <a:off x="4552579" y="2791850"/>
            <a:ext cx="1936425" cy="1198000"/>
          </a:xfrm>
          <a:custGeom>
            <a:avLst/>
            <a:gdLst/>
            <a:ahLst/>
            <a:cxnLst/>
            <a:rect l="l" t="t" r="r" b="b"/>
            <a:pathLst>
              <a:path w="77457" h="47920" extrusionOk="0">
                <a:moveTo>
                  <a:pt x="66258" y="0"/>
                </a:moveTo>
                <a:cubicBezTo>
                  <a:pt x="67473" y="1823"/>
                  <a:pt x="71727" y="7118"/>
                  <a:pt x="73550" y="10938"/>
                </a:cubicBezTo>
                <a:cubicBezTo>
                  <a:pt x="75373" y="14758"/>
                  <a:pt x="77717" y="20227"/>
                  <a:pt x="77196" y="22918"/>
                </a:cubicBezTo>
                <a:cubicBezTo>
                  <a:pt x="76675" y="25609"/>
                  <a:pt x="74332" y="25783"/>
                  <a:pt x="70425" y="27085"/>
                </a:cubicBezTo>
                <a:cubicBezTo>
                  <a:pt x="66519" y="28387"/>
                  <a:pt x="58879" y="29950"/>
                  <a:pt x="53757" y="30731"/>
                </a:cubicBezTo>
                <a:cubicBezTo>
                  <a:pt x="48635" y="31512"/>
                  <a:pt x="44642" y="31339"/>
                  <a:pt x="39694" y="31773"/>
                </a:cubicBezTo>
                <a:cubicBezTo>
                  <a:pt x="34746" y="32207"/>
                  <a:pt x="28756" y="32988"/>
                  <a:pt x="24068" y="33335"/>
                </a:cubicBezTo>
                <a:cubicBezTo>
                  <a:pt x="19380" y="33682"/>
                  <a:pt x="15300" y="33075"/>
                  <a:pt x="11567" y="33856"/>
                </a:cubicBezTo>
                <a:cubicBezTo>
                  <a:pt x="7834" y="34637"/>
                  <a:pt x="3494" y="36200"/>
                  <a:pt x="1671" y="38023"/>
                </a:cubicBezTo>
                <a:cubicBezTo>
                  <a:pt x="-152" y="39846"/>
                  <a:pt x="-239" y="43145"/>
                  <a:pt x="629" y="44794"/>
                </a:cubicBezTo>
                <a:cubicBezTo>
                  <a:pt x="1497" y="46444"/>
                  <a:pt x="5838" y="47399"/>
                  <a:pt x="6880" y="47920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1"/>
          <p:cNvSpPr txBox="1">
            <a:spLocks noGrp="1"/>
          </p:cNvSpPr>
          <p:nvPr>
            <p:ph type="ctrTitle" idx="9"/>
          </p:nvPr>
        </p:nvSpPr>
        <p:spPr>
          <a:xfrm>
            <a:off x="1436152" y="458520"/>
            <a:ext cx="468377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800"/>
              <a:t>&gt; Desenhando cachorros</a:t>
            </a:r>
            <a:endParaRPr/>
          </a:p>
        </p:txBody>
      </p:sp>
      <p:cxnSp>
        <p:nvCxnSpPr>
          <p:cNvPr id="936" name="Google Shape;936;p61"/>
          <p:cNvCxnSpPr/>
          <p:nvPr/>
        </p:nvCxnSpPr>
        <p:spPr>
          <a:xfrm>
            <a:off x="1179451" y="-68580"/>
            <a:ext cx="10481" cy="110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37" name="Google Shape;937;p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75089" y="4546738"/>
            <a:ext cx="933608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8" name="Google Shape;938;p6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1350" y="1236545"/>
            <a:ext cx="1835875" cy="128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9" name="Google Shape;939;p61"/>
          <p:cNvPicPr preferRelativeResize="0"/>
          <p:nvPr/>
        </p:nvPicPr>
        <p:blipFill rotWithShape="1">
          <a:blip r:embed="rId5">
            <a:alphaModFix amt="31000"/>
          </a:blip>
          <a:srcRect/>
          <a:stretch/>
        </p:blipFill>
        <p:spPr>
          <a:xfrm>
            <a:off x="2736126" y="1236545"/>
            <a:ext cx="1835875" cy="1287600"/>
          </a:xfrm>
          <a:prstGeom prst="rect">
            <a:avLst/>
          </a:prstGeom>
          <a:noFill/>
          <a:ln>
            <a:noFill/>
          </a:ln>
        </p:spPr>
      </p:pic>
      <p:sp>
        <p:nvSpPr>
          <p:cNvPr id="940" name="Google Shape;940;p61"/>
          <p:cNvSpPr/>
          <p:nvPr/>
        </p:nvSpPr>
        <p:spPr>
          <a:xfrm>
            <a:off x="2942875" y="1332645"/>
            <a:ext cx="306000" cy="3240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p61"/>
          <p:cNvSpPr/>
          <p:nvPr/>
        </p:nvSpPr>
        <p:spPr>
          <a:xfrm>
            <a:off x="3160375" y="2003245"/>
            <a:ext cx="114600" cy="1248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61"/>
          <p:cNvSpPr/>
          <p:nvPr/>
        </p:nvSpPr>
        <p:spPr>
          <a:xfrm>
            <a:off x="3371375" y="2003245"/>
            <a:ext cx="114600" cy="1248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61"/>
          <p:cNvSpPr/>
          <p:nvPr/>
        </p:nvSpPr>
        <p:spPr>
          <a:xfrm>
            <a:off x="4096575" y="2003245"/>
            <a:ext cx="147300" cy="1248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61"/>
          <p:cNvSpPr/>
          <p:nvPr/>
        </p:nvSpPr>
        <p:spPr>
          <a:xfrm>
            <a:off x="3916925" y="1966845"/>
            <a:ext cx="147300" cy="1248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61"/>
          <p:cNvSpPr/>
          <p:nvPr/>
        </p:nvSpPr>
        <p:spPr>
          <a:xfrm>
            <a:off x="3012454" y="1621982"/>
            <a:ext cx="1306625" cy="375325"/>
          </a:xfrm>
          <a:custGeom>
            <a:avLst/>
            <a:gdLst/>
            <a:ahLst/>
            <a:cxnLst/>
            <a:rect l="l" t="t" r="r" b="b"/>
            <a:pathLst>
              <a:path w="52265" h="15013" extrusionOk="0">
                <a:moveTo>
                  <a:pt x="11801" y="1709"/>
                </a:moveTo>
                <a:cubicBezTo>
                  <a:pt x="14753" y="1449"/>
                  <a:pt x="21394" y="1188"/>
                  <a:pt x="26385" y="928"/>
                </a:cubicBezTo>
                <a:cubicBezTo>
                  <a:pt x="31377" y="668"/>
                  <a:pt x="38017" y="-330"/>
                  <a:pt x="41750" y="147"/>
                </a:cubicBezTo>
                <a:cubicBezTo>
                  <a:pt x="45483" y="625"/>
                  <a:pt x="47089" y="2187"/>
                  <a:pt x="48782" y="3793"/>
                </a:cubicBezTo>
                <a:cubicBezTo>
                  <a:pt x="50475" y="5399"/>
                  <a:pt x="51430" y="7960"/>
                  <a:pt x="51907" y="9783"/>
                </a:cubicBezTo>
                <a:cubicBezTo>
                  <a:pt x="52384" y="11606"/>
                  <a:pt x="52384" y="13993"/>
                  <a:pt x="51646" y="14731"/>
                </a:cubicBezTo>
                <a:cubicBezTo>
                  <a:pt x="50908" y="15469"/>
                  <a:pt x="49216" y="14514"/>
                  <a:pt x="47480" y="14210"/>
                </a:cubicBezTo>
                <a:cubicBezTo>
                  <a:pt x="45744" y="13906"/>
                  <a:pt x="42748" y="13255"/>
                  <a:pt x="41229" y="12908"/>
                </a:cubicBezTo>
                <a:cubicBezTo>
                  <a:pt x="39710" y="12561"/>
                  <a:pt x="39841" y="12084"/>
                  <a:pt x="38365" y="12127"/>
                </a:cubicBezTo>
                <a:cubicBezTo>
                  <a:pt x="36889" y="12170"/>
                  <a:pt x="35327" y="12777"/>
                  <a:pt x="32375" y="13168"/>
                </a:cubicBezTo>
                <a:cubicBezTo>
                  <a:pt x="29423" y="13559"/>
                  <a:pt x="23520" y="14297"/>
                  <a:pt x="20655" y="14471"/>
                </a:cubicBezTo>
                <a:cubicBezTo>
                  <a:pt x="17790" y="14645"/>
                  <a:pt x="17269" y="14254"/>
                  <a:pt x="15186" y="14210"/>
                </a:cubicBezTo>
                <a:cubicBezTo>
                  <a:pt x="13103" y="14167"/>
                  <a:pt x="10282" y="14514"/>
                  <a:pt x="8155" y="14210"/>
                </a:cubicBezTo>
                <a:cubicBezTo>
                  <a:pt x="6028" y="13906"/>
                  <a:pt x="3727" y="13906"/>
                  <a:pt x="2425" y="12387"/>
                </a:cubicBezTo>
                <a:cubicBezTo>
                  <a:pt x="1123" y="10868"/>
                  <a:pt x="-700" y="6744"/>
                  <a:pt x="342" y="5095"/>
                </a:cubicBezTo>
                <a:cubicBezTo>
                  <a:pt x="1384" y="3446"/>
                  <a:pt x="6765" y="3055"/>
                  <a:pt x="8675" y="2491"/>
                </a:cubicBezTo>
                <a:cubicBezTo>
                  <a:pt x="10585" y="1927"/>
                  <a:pt x="8849" y="1970"/>
                  <a:pt x="11801" y="1709"/>
                </a:cubicBezTo>
                <a:close/>
              </a:path>
            </a:pathLst>
          </a:cu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6" name="Google Shape;946;p61"/>
          <p:cNvPicPr preferRelativeResize="0"/>
          <p:nvPr/>
        </p:nvPicPr>
        <p:blipFill rotWithShape="1">
          <a:blip r:embed="rId6">
            <a:alphaModFix/>
          </a:blip>
          <a:srcRect l="17794" t="9730" r="15582"/>
          <a:stretch/>
        </p:blipFill>
        <p:spPr>
          <a:xfrm>
            <a:off x="4757212" y="1997307"/>
            <a:ext cx="1991175" cy="14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7" name="Google Shape;947;p61"/>
          <p:cNvPicPr preferRelativeResize="0"/>
          <p:nvPr/>
        </p:nvPicPr>
        <p:blipFill rotWithShape="1">
          <a:blip r:embed="rId7">
            <a:alphaModFix amt="29000"/>
          </a:blip>
          <a:srcRect l="17794" t="9730" r="15582"/>
          <a:stretch/>
        </p:blipFill>
        <p:spPr>
          <a:xfrm>
            <a:off x="6888987" y="1997307"/>
            <a:ext cx="1991175" cy="14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61"/>
          <p:cNvSpPr/>
          <p:nvPr/>
        </p:nvSpPr>
        <p:spPr>
          <a:xfrm>
            <a:off x="7167412" y="2108007"/>
            <a:ext cx="566400" cy="5598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61"/>
          <p:cNvSpPr/>
          <p:nvPr/>
        </p:nvSpPr>
        <p:spPr>
          <a:xfrm>
            <a:off x="7115312" y="2973932"/>
            <a:ext cx="179100" cy="192300"/>
          </a:xfrm>
          <a:prstGeom prst="ellipse">
            <a:avLst/>
          </a:prstGeom>
          <a:noFill/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p61"/>
          <p:cNvSpPr/>
          <p:nvPr/>
        </p:nvSpPr>
        <p:spPr>
          <a:xfrm>
            <a:off x="7115312" y="2973932"/>
            <a:ext cx="179100" cy="1923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61"/>
          <p:cNvSpPr/>
          <p:nvPr/>
        </p:nvSpPr>
        <p:spPr>
          <a:xfrm>
            <a:off x="7762512" y="2924507"/>
            <a:ext cx="179100" cy="1923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61"/>
          <p:cNvSpPr/>
          <p:nvPr/>
        </p:nvSpPr>
        <p:spPr>
          <a:xfrm>
            <a:off x="8337862" y="2855532"/>
            <a:ext cx="179100" cy="1923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61"/>
          <p:cNvSpPr/>
          <p:nvPr/>
        </p:nvSpPr>
        <p:spPr>
          <a:xfrm>
            <a:off x="8099612" y="2884207"/>
            <a:ext cx="179100" cy="1923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61"/>
          <p:cNvSpPr/>
          <p:nvPr/>
        </p:nvSpPr>
        <p:spPr>
          <a:xfrm>
            <a:off x="7107752" y="2514926"/>
            <a:ext cx="1361800" cy="485600"/>
          </a:xfrm>
          <a:custGeom>
            <a:avLst/>
            <a:gdLst/>
            <a:ahLst/>
            <a:cxnLst/>
            <a:rect l="l" t="t" r="r" b="b"/>
            <a:pathLst>
              <a:path w="54472" h="19424" extrusionOk="0">
                <a:moveTo>
                  <a:pt x="7595" y="7161"/>
                </a:moveTo>
                <a:cubicBezTo>
                  <a:pt x="5685" y="6336"/>
                  <a:pt x="2864" y="5121"/>
                  <a:pt x="1605" y="5859"/>
                </a:cubicBezTo>
                <a:cubicBezTo>
                  <a:pt x="346" y="6597"/>
                  <a:pt x="130" y="9809"/>
                  <a:pt x="43" y="11589"/>
                </a:cubicBezTo>
                <a:cubicBezTo>
                  <a:pt x="-44" y="13369"/>
                  <a:pt x="86" y="15539"/>
                  <a:pt x="1084" y="16537"/>
                </a:cubicBezTo>
                <a:cubicBezTo>
                  <a:pt x="2082" y="17535"/>
                  <a:pt x="4426" y="17232"/>
                  <a:pt x="6032" y="17579"/>
                </a:cubicBezTo>
                <a:cubicBezTo>
                  <a:pt x="7638" y="17926"/>
                  <a:pt x="9027" y="18316"/>
                  <a:pt x="10720" y="18620"/>
                </a:cubicBezTo>
                <a:cubicBezTo>
                  <a:pt x="12413" y="18924"/>
                  <a:pt x="14409" y="19445"/>
                  <a:pt x="16189" y="19402"/>
                </a:cubicBezTo>
                <a:cubicBezTo>
                  <a:pt x="17969" y="19359"/>
                  <a:pt x="19879" y="18751"/>
                  <a:pt x="21398" y="18360"/>
                </a:cubicBezTo>
                <a:cubicBezTo>
                  <a:pt x="22917" y="17969"/>
                  <a:pt x="23655" y="17666"/>
                  <a:pt x="25304" y="17058"/>
                </a:cubicBezTo>
                <a:cubicBezTo>
                  <a:pt x="26953" y="16450"/>
                  <a:pt x="29297" y="15061"/>
                  <a:pt x="31294" y="14714"/>
                </a:cubicBezTo>
                <a:cubicBezTo>
                  <a:pt x="33291" y="14367"/>
                  <a:pt x="35765" y="15018"/>
                  <a:pt x="37284" y="14974"/>
                </a:cubicBezTo>
                <a:cubicBezTo>
                  <a:pt x="38803" y="14931"/>
                  <a:pt x="39150" y="14713"/>
                  <a:pt x="40409" y="14453"/>
                </a:cubicBezTo>
                <a:cubicBezTo>
                  <a:pt x="41668" y="14193"/>
                  <a:pt x="43491" y="13542"/>
                  <a:pt x="44837" y="13412"/>
                </a:cubicBezTo>
                <a:cubicBezTo>
                  <a:pt x="46183" y="13282"/>
                  <a:pt x="47268" y="13889"/>
                  <a:pt x="48483" y="13672"/>
                </a:cubicBezTo>
                <a:cubicBezTo>
                  <a:pt x="49698" y="13455"/>
                  <a:pt x="51131" y="12805"/>
                  <a:pt x="52129" y="12110"/>
                </a:cubicBezTo>
                <a:cubicBezTo>
                  <a:pt x="53127" y="11416"/>
                  <a:pt x="54472" y="10720"/>
                  <a:pt x="54472" y="9505"/>
                </a:cubicBezTo>
                <a:cubicBezTo>
                  <a:pt x="54472" y="8290"/>
                  <a:pt x="53301" y="6381"/>
                  <a:pt x="52129" y="4818"/>
                </a:cubicBezTo>
                <a:cubicBezTo>
                  <a:pt x="50957" y="3256"/>
                  <a:pt x="49308" y="651"/>
                  <a:pt x="47441" y="130"/>
                </a:cubicBezTo>
                <a:cubicBezTo>
                  <a:pt x="45575" y="-391"/>
                  <a:pt x="43144" y="1215"/>
                  <a:pt x="40930" y="1692"/>
                </a:cubicBezTo>
                <a:cubicBezTo>
                  <a:pt x="38716" y="2170"/>
                  <a:pt x="36112" y="2648"/>
                  <a:pt x="34159" y="2995"/>
                </a:cubicBezTo>
                <a:cubicBezTo>
                  <a:pt x="32206" y="3342"/>
                  <a:pt x="30774" y="3082"/>
                  <a:pt x="29211" y="3776"/>
                </a:cubicBezTo>
                <a:cubicBezTo>
                  <a:pt x="27648" y="4470"/>
                  <a:pt x="26172" y="6119"/>
                  <a:pt x="24783" y="7161"/>
                </a:cubicBezTo>
                <a:cubicBezTo>
                  <a:pt x="23394" y="8203"/>
                  <a:pt x="22830" y="9418"/>
                  <a:pt x="20877" y="10026"/>
                </a:cubicBezTo>
                <a:cubicBezTo>
                  <a:pt x="18924" y="10634"/>
                  <a:pt x="15278" y="11285"/>
                  <a:pt x="13064" y="10807"/>
                </a:cubicBezTo>
                <a:cubicBezTo>
                  <a:pt x="10850" y="10330"/>
                  <a:pt x="9505" y="7986"/>
                  <a:pt x="7595" y="7161"/>
                </a:cubicBezTo>
                <a:close/>
              </a:path>
            </a:pathLst>
          </a:cu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5" name="Google Shape;955;p61"/>
          <p:cNvPicPr preferRelativeResize="0"/>
          <p:nvPr/>
        </p:nvPicPr>
        <p:blipFill rotWithShape="1">
          <a:blip r:embed="rId8">
            <a:alphaModFix/>
          </a:blip>
          <a:srcRect l="23165" t="8471" r="22986" b="6211"/>
          <a:stretch/>
        </p:blipFill>
        <p:spPr>
          <a:xfrm>
            <a:off x="870113" y="2667807"/>
            <a:ext cx="1596762" cy="14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61"/>
          <p:cNvPicPr preferRelativeResize="0"/>
          <p:nvPr/>
        </p:nvPicPr>
        <p:blipFill rotWithShape="1">
          <a:blip r:embed="rId9">
            <a:alphaModFix amt="33000"/>
          </a:blip>
          <a:srcRect l="23165" t="8471" r="22986" b="6211"/>
          <a:stretch/>
        </p:blipFill>
        <p:spPr>
          <a:xfrm>
            <a:off x="2647113" y="2667807"/>
            <a:ext cx="1596762" cy="14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957" name="Google Shape;957;p61"/>
          <p:cNvSpPr/>
          <p:nvPr/>
        </p:nvSpPr>
        <p:spPr>
          <a:xfrm>
            <a:off x="2874463" y="2717232"/>
            <a:ext cx="337500" cy="3753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61"/>
          <p:cNvSpPr/>
          <p:nvPr/>
        </p:nvSpPr>
        <p:spPr>
          <a:xfrm>
            <a:off x="2846063" y="3403907"/>
            <a:ext cx="179100" cy="1515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61"/>
          <p:cNvSpPr/>
          <p:nvPr/>
        </p:nvSpPr>
        <p:spPr>
          <a:xfrm>
            <a:off x="3162113" y="3403907"/>
            <a:ext cx="179100" cy="1515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0" name="Google Shape;960;p61"/>
          <p:cNvSpPr/>
          <p:nvPr/>
        </p:nvSpPr>
        <p:spPr>
          <a:xfrm>
            <a:off x="3700138" y="3252407"/>
            <a:ext cx="179100" cy="1515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Google Shape;961;p61"/>
          <p:cNvSpPr/>
          <p:nvPr/>
        </p:nvSpPr>
        <p:spPr>
          <a:xfrm>
            <a:off x="3478163" y="3311482"/>
            <a:ext cx="179100" cy="151500"/>
          </a:xfrm>
          <a:prstGeom prst="ellipse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61"/>
          <p:cNvSpPr/>
          <p:nvPr/>
        </p:nvSpPr>
        <p:spPr>
          <a:xfrm>
            <a:off x="2877171" y="2979318"/>
            <a:ext cx="949350" cy="434875"/>
          </a:xfrm>
          <a:custGeom>
            <a:avLst/>
            <a:gdLst/>
            <a:ahLst/>
            <a:cxnLst/>
            <a:rect l="l" t="t" r="r" b="b"/>
            <a:pathLst>
              <a:path w="37974" h="17395" extrusionOk="0">
                <a:moveTo>
                  <a:pt x="15258" y="1357"/>
                </a:moveTo>
                <a:cubicBezTo>
                  <a:pt x="16278" y="1205"/>
                  <a:pt x="19338" y="641"/>
                  <a:pt x="21378" y="446"/>
                </a:cubicBezTo>
                <a:cubicBezTo>
                  <a:pt x="23418" y="251"/>
                  <a:pt x="25849" y="229"/>
                  <a:pt x="27498" y="185"/>
                </a:cubicBezTo>
                <a:cubicBezTo>
                  <a:pt x="29147" y="142"/>
                  <a:pt x="30080" y="-162"/>
                  <a:pt x="31274" y="185"/>
                </a:cubicBezTo>
                <a:cubicBezTo>
                  <a:pt x="32468" y="532"/>
                  <a:pt x="33749" y="1466"/>
                  <a:pt x="34660" y="2269"/>
                </a:cubicBezTo>
                <a:cubicBezTo>
                  <a:pt x="35572" y="3072"/>
                  <a:pt x="36201" y="4070"/>
                  <a:pt x="36743" y="5003"/>
                </a:cubicBezTo>
                <a:cubicBezTo>
                  <a:pt x="37286" y="5936"/>
                  <a:pt x="38154" y="7130"/>
                  <a:pt x="37915" y="7868"/>
                </a:cubicBezTo>
                <a:cubicBezTo>
                  <a:pt x="37676" y="8606"/>
                  <a:pt x="36179" y="8889"/>
                  <a:pt x="35311" y="9431"/>
                </a:cubicBezTo>
                <a:cubicBezTo>
                  <a:pt x="34443" y="9974"/>
                  <a:pt x="33814" y="10711"/>
                  <a:pt x="32707" y="11123"/>
                </a:cubicBezTo>
                <a:cubicBezTo>
                  <a:pt x="31600" y="11535"/>
                  <a:pt x="30059" y="11775"/>
                  <a:pt x="28670" y="11905"/>
                </a:cubicBezTo>
                <a:cubicBezTo>
                  <a:pt x="27281" y="12035"/>
                  <a:pt x="25805" y="11449"/>
                  <a:pt x="24373" y="11905"/>
                </a:cubicBezTo>
                <a:cubicBezTo>
                  <a:pt x="22941" y="12361"/>
                  <a:pt x="21183" y="13901"/>
                  <a:pt x="20076" y="14639"/>
                </a:cubicBezTo>
                <a:cubicBezTo>
                  <a:pt x="18969" y="15377"/>
                  <a:pt x="18817" y="16050"/>
                  <a:pt x="17732" y="16332"/>
                </a:cubicBezTo>
                <a:cubicBezTo>
                  <a:pt x="16647" y="16614"/>
                  <a:pt x="14824" y="16332"/>
                  <a:pt x="13565" y="16332"/>
                </a:cubicBezTo>
                <a:cubicBezTo>
                  <a:pt x="12306" y="16332"/>
                  <a:pt x="11243" y="16158"/>
                  <a:pt x="10179" y="16332"/>
                </a:cubicBezTo>
                <a:cubicBezTo>
                  <a:pt x="9116" y="16506"/>
                  <a:pt x="8117" y="17331"/>
                  <a:pt x="7184" y="17374"/>
                </a:cubicBezTo>
                <a:cubicBezTo>
                  <a:pt x="6251" y="17417"/>
                  <a:pt x="5600" y="16853"/>
                  <a:pt x="4580" y="16592"/>
                </a:cubicBezTo>
                <a:cubicBezTo>
                  <a:pt x="3560" y="16332"/>
                  <a:pt x="1824" y="16354"/>
                  <a:pt x="1064" y="15811"/>
                </a:cubicBezTo>
                <a:cubicBezTo>
                  <a:pt x="304" y="15269"/>
                  <a:pt x="65" y="14596"/>
                  <a:pt x="22" y="13337"/>
                </a:cubicBezTo>
                <a:cubicBezTo>
                  <a:pt x="-21" y="12078"/>
                  <a:pt x="674" y="9105"/>
                  <a:pt x="804" y="8259"/>
                </a:cubicBezTo>
              </a:path>
            </a:pathLst>
          </a:cu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Google Shape;963;p61"/>
          <p:cNvSpPr/>
          <p:nvPr/>
        </p:nvSpPr>
        <p:spPr>
          <a:xfrm>
            <a:off x="2900513" y="3052307"/>
            <a:ext cx="312525" cy="151375"/>
          </a:xfrm>
          <a:custGeom>
            <a:avLst/>
            <a:gdLst/>
            <a:ahLst/>
            <a:cxnLst/>
            <a:rect l="l" t="t" r="r" b="b"/>
            <a:pathLst>
              <a:path w="12501" h="6055" extrusionOk="0">
                <a:moveTo>
                  <a:pt x="0" y="5469"/>
                </a:moveTo>
                <a:cubicBezTo>
                  <a:pt x="499" y="5361"/>
                  <a:pt x="2105" y="4731"/>
                  <a:pt x="2995" y="4818"/>
                </a:cubicBezTo>
                <a:cubicBezTo>
                  <a:pt x="3885" y="4905"/>
                  <a:pt x="4514" y="5860"/>
                  <a:pt x="5339" y="5990"/>
                </a:cubicBezTo>
                <a:cubicBezTo>
                  <a:pt x="6164" y="6120"/>
                  <a:pt x="7162" y="5903"/>
                  <a:pt x="7943" y="5599"/>
                </a:cubicBezTo>
                <a:cubicBezTo>
                  <a:pt x="8724" y="5295"/>
                  <a:pt x="9463" y="4731"/>
                  <a:pt x="10027" y="4167"/>
                </a:cubicBezTo>
                <a:cubicBezTo>
                  <a:pt x="10591" y="3603"/>
                  <a:pt x="10917" y="2908"/>
                  <a:pt x="11329" y="2213"/>
                </a:cubicBezTo>
                <a:cubicBezTo>
                  <a:pt x="11741" y="1519"/>
                  <a:pt x="12306" y="369"/>
                  <a:pt x="12501" y="0"/>
                </a:cubicBezTo>
              </a:path>
            </a:pathLst>
          </a:cu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Google Shape;964;p61"/>
          <p:cNvSpPr/>
          <p:nvPr/>
        </p:nvSpPr>
        <p:spPr>
          <a:xfrm>
            <a:off x="3211963" y="3006588"/>
            <a:ext cx="59149" cy="54747"/>
          </a:xfrm>
          <a:custGeom>
            <a:avLst/>
            <a:gdLst/>
            <a:ahLst/>
            <a:cxnLst/>
            <a:rect l="l" t="t" r="r" b="b"/>
            <a:pathLst>
              <a:path w="1692" h="1302" extrusionOk="0">
                <a:moveTo>
                  <a:pt x="0" y="1302"/>
                </a:moveTo>
                <a:cubicBezTo>
                  <a:pt x="282" y="1085"/>
                  <a:pt x="1410" y="217"/>
                  <a:pt x="1692" y="0"/>
                </a:cubicBezTo>
              </a:path>
            </a:pathLst>
          </a:cu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880;p11">
            <a:extLst>
              <a:ext uri="{FF2B5EF4-FFF2-40B4-BE49-F238E27FC236}">
                <a16:creationId xmlns:a16="http://schemas.microsoft.com/office/drawing/2014/main" id="{B901E8E4-4757-4D88-8703-C4D4F7517FC0}"/>
              </a:ext>
            </a:extLst>
          </p:cNvPr>
          <p:cNvSpPr/>
          <p:nvPr/>
        </p:nvSpPr>
        <p:spPr>
          <a:xfrm>
            <a:off x="2325130" y="4332743"/>
            <a:ext cx="4572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Adaptado do Curso  “Computational thinking for problem solving”. Universidade da Pensilvânia, 2022.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5"/>
          <p:cNvSpPr txBox="1">
            <a:spLocks noGrp="1"/>
          </p:cNvSpPr>
          <p:nvPr>
            <p:ph type="ctrTitle" idx="9"/>
          </p:nvPr>
        </p:nvSpPr>
        <p:spPr>
          <a:xfrm>
            <a:off x="1436152" y="458520"/>
            <a:ext cx="468377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800"/>
              <a:t>&gt; Reconhecimento de Padrões</a:t>
            </a:r>
            <a:endParaRPr/>
          </a:p>
        </p:txBody>
      </p:sp>
      <p:cxnSp>
        <p:nvCxnSpPr>
          <p:cNvPr id="928" name="Google Shape;928;p15"/>
          <p:cNvCxnSpPr/>
          <p:nvPr/>
        </p:nvCxnSpPr>
        <p:spPr>
          <a:xfrm>
            <a:off x="1179451" y="-68580"/>
            <a:ext cx="10481" cy="110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9" name="Google Shape;92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75089" y="454673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0" name="Google Shape;930;p15"/>
          <p:cNvSpPr/>
          <p:nvPr/>
        </p:nvSpPr>
        <p:spPr>
          <a:xfrm>
            <a:off x="1651742" y="1036320"/>
            <a:ext cx="5459689" cy="3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Ex.: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Qual o próximo número da sequência abaixo: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rgbClr val="000000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2, 4, 6, 8, </a:t>
            </a:r>
            <a:r>
              <a:rPr lang="pt-BR" sz="2400" b="0" i="0" u="none" strike="noStrike" cap="none">
                <a:solidFill>
                  <a:srgbClr val="000000"/>
                </a:solidFill>
                <a:highlight>
                  <a:srgbClr val="FFFF00"/>
                </a:highlight>
                <a:latin typeface="Barlow Condensed"/>
                <a:ea typeface="Barlow Condensed"/>
                <a:cs typeface="Barlow Condensed"/>
                <a:sym typeface="Barlow Condensed"/>
              </a:rPr>
              <a:t>[  ]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rgbClr val="000000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0"/>
                  </a:ext>
                </a:extLst>
              </a:rPr>
              <a:t>Quais características as aves possuem em comum?</a:t>
            </a:r>
            <a:endParaRPr>
              <a:extLst>
                <a:ext uri="http://customooxmlschemas.google.com/">
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1"/>
                </a:ext>
              </a:extLst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rgbClr val="000000"/>
              </a:solidFill>
              <a:latin typeface="Barlow Condensed"/>
              <a:ea typeface="Barlow Condensed"/>
              <a:cs typeface="Barlow Condensed"/>
              <a:sym typeface="Barlow Condensed"/>
              <a:extLst>
                <a:ext uri="http://customooxmlschemas.google.com/">
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2"/>
                </a:ext>
              </a:extLst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3"/>
                  </a:ext>
                </a:extLst>
              </a:rPr>
              <a:t>Todas possuem: Dois olhos, penas, asas, patas...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9" name="Google Shape;96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0" name="Google Shape;970;p17"/>
          <p:cNvSpPr txBox="1">
            <a:spLocks noGrp="1"/>
          </p:cNvSpPr>
          <p:nvPr>
            <p:ph type="ctrTitle" idx="4294967295"/>
          </p:nvPr>
        </p:nvSpPr>
        <p:spPr>
          <a:xfrm>
            <a:off x="531779" y="230257"/>
            <a:ext cx="763642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 SemiBol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RECONHECIMENTO DE PADRÕES: AGORA É A VEZ DE VOCÊS!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971" name="Google Shape;971;p17"/>
          <p:cNvSpPr/>
          <p:nvPr/>
        </p:nvSpPr>
        <p:spPr>
          <a:xfrm>
            <a:off x="2693138" y="1291856"/>
            <a:ext cx="3771900" cy="2855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1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Deem exemplos 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 como aplicar o </a:t>
            </a:r>
            <a:r>
              <a:rPr lang="pt-BR" sz="2400" b="1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reconhecimento de padrões 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no seu cotidiano!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2"/>
          <p:cNvSpPr txBox="1">
            <a:spLocks noGrp="1"/>
          </p:cNvSpPr>
          <p:nvPr>
            <p:ph type="title"/>
          </p:nvPr>
        </p:nvSpPr>
        <p:spPr>
          <a:xfrm>
            <a:off x="4306824" y="2036701"/>
            <a:ext cx="3291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/>
              <a:t>SOBRE NÓS</a:t>
            </a:r>
            <a:endParaRPr/>
          </a:p>
        </p:txBody>
      </p:sp>
      <p:sp>
        <p:nvSpPr>
          <p:cNvPr id="741" name="Google Shape;741;p2"/>
          <p:cNvSpPr txBox="1">
            <a:spLocks noGrp="1"/>
          </p:cNvSpPr>
          <p:nvPr>
            <p:ph type="subTitle" idx="1"/>
          </p:nvPr>
        </p:nvSpPr>
        <p:spPr>
          <a:xfrm>
            <a:off x="1865375" y="2706625"/>
            <a:ext cx="45192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400"/>
              <a:buNone/>
            </a:pPr>
            <a:r>
              <a:rPr lang="pt-BR"/>
              <a:t>Somos o CODIFICO, um projeto de extensão da Universidade de Brasília (UnB), coordenado pela Profa. Dra. Maristela Terto de Holanda, que tem como objetivo o ensino do Pensamento Computacional e da primeira linguagem de programação para os estudantes de escolas públicas do Distrito Federal.</a:t>
            </a:r>
            <a:endParaRPr/>
          </a:p>
        </p:txBody>
      </p:sp>
      <p:cxnSp>
        <p:nvCxnSpPr>
          <p:cNvPr id="742" name="Google Shape;742;p2"/>
          <p:cNvCxnSpPr/>
          <p:nvPr/>
        </p:nvCxnSpPr>
        <p:spPr>
          <a:xfrm>
            <a:off x="5123700" y="2607238"/>
            <a:ext cx="40203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43" name="Google Shape;74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6" name="Google Shape;97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7" name="Google Shape;977;p18"/>
          <p:cNvSpPr txBox="1">
            <a:spLocks noGrp="1"/>
          </p:cNvSpPr>
          <p:nvPr>
            <p:ph type="ctrTitle" idx="4294967295"/>
          </p:nvPr>
        </p:nvSpPr>
        <p:spPr>
          <a:xfrm>
            <a:off x="531779" y="230257"/>
            <a:ext cx="494044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Abstração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pic>
        <p:nvPicPr>
          <p:cNvPr id="978" name="Google Shape;978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3666" y="1002426"/>
            <a:ext cx="2062466" cy="14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" name="Google Shape;979;p18"/>
          <p:cNvPicPr preferRelativeResize="0"/>
          <p:nvPr/>
        </p:nvPicPr>
        <p:blipFill rotWithShape="1">
          <a:blip r:embed="rId5">
            <a:alphaModFix/>
          </a:blip>
          <a:srcRect b="10007"/>
          <a:stretch/>
        </p:blipFill>
        <p:spPr>
          <a:xfrm flipH="1">
            <a:off x="5888391" y="1928994"/>
            <a:ext cx="1487999" cy="1522376"/>
          </a:xfrm>
          <a:prstGeom prst="rect">
            <a:avLst/>
          </a:prstGeom>
          <a:noFill/>
          <a:ln>
            <a:noFill/>
          </a:ln>
        </p:spPr>
      </p:pic>
      <p:sp>
        <p:nvSpPr>
          <p:cNvPr id="980" name="Google Shape;980;p18"/>
          <p:cNvSpPr txBox="1"/>
          <p:nvPr/>
        </p:nvSpPr>
        <p:spPr>
          <a:xfrm>
            <a:off x="1522616" y="2958401"/>
            <a:ext cx="4036800" cy="1095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• Seleção de características 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5"/>
                  </a:ext>
                </a:extLst>
              </a:rPr>
              <a:t>relevantes para a 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solução do problema</a:t>
            </a:r>
            <a:endParaRPr sz="2400" b="0" i="0" u="none" strike="noStrike" cap="none" dirty="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81" name="Google Shape;981;p18"/>
          <p:cNvSpPr/>
          <p:nvPr/>
        </p:nvSpPr>
        <p:spPr>
          <a:xfrm>
            <a:off x="4173225" y="1180097"/>
            <a:ext cx="1940200" cy="263150"/>
          </a:xfrm>
          <a:custGeom>
            <a:avLst/>
            <a:gdLst/>
            <a:ahLst/>
            <a:cxnLst/>
            <a:rect l="l" t="t" r="r" b="b"/>
            <a:pathLst>
              <a:path w="77608" h="10526" extrusionOk="0">
                <a:moveTo>
                  <a:pt x="0" y="7401"/>
                </a:moveTo>
                <a:cubicBezTo>
                  <a:pt x="4775" y="6186"/>
                  <a:pt x="17883" y="543"/>
                  <a:pt x="28647" y="109"/>
                </a:cubicBezTo>
                <a:cubicBezTo>
                  <a:pt x="39412" y="-325"/>
                  <a:pt x="56427" y="3061"/>
                  <a:pt x="64587" y="4797"/>
                </a:cubicBezTo>
                <a:cubicBezTo>
                  <a:pt x="72747" y="6533"/>
                  <a:pt x="75438" y="9571"/>
                  <a:pt x="77608" y="10526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82" name="Google Shape;982;p18"/>
          <p:cNvCxnSpPr/>
          <p:nvPr/>
        </p:nvCxnSpPr>
        <p:spPr>
          <a:xfrm>
            <a:off x="6085441" y="1432763"/>
            <a:ext cx="312600" cy="312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983" name="Google Shape;983;p18"/>
          <p:cNvSpPr/>
          <p:nvPr/>
        </p:nvSpPr>
        <p:spPr>
          <a:xfrm>
            <a:off x="5559416" y="3635001"/>
            <a:ext cx="1167449" cy="469809"/>
          </a:xfrm>
          <a:custGeom>
            <a:avLst/>
            <a:gdLst/>
            <a:ahLst/>
            <a:cxnLst/>
            <a:rect l="l" t="t" r="r" b="b"/>
            <a:pathLst>
              <a:path w="40628" h="18426" extrusionOk="0">
                <a:moveTo>
                  <a:pt x="40628" y="0"/>
                </a:moveTo>
                <a:cubicBezTo>
                  <a:pt x="38892" y="2691"/>
                  <a:pt x="35419" y="13109"/>
                  <a:pt x="30210" y="16147"/>
                </a:cubicBezTo>
                <a:cubicBezTo>
                  <a:pt x="25001" y="19186"/>
                  <a:pt x="14411" y="18144"/>
                  <a:pt x="9376" y="18231"/>
                </a:cubicBezTo>
                <a:cubicBezTo>
                  <a:pt x="4341" y="18318"/>
                  <a:pt x="1563" y="16929"/>
                  <a:pt x="0" y="16668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84" name="Google Shape;984;p18"/>
          <p:cNvCxnSpPr/>
          <p:nvPr/>
        </p:nvCxnSpPr>
        <p:spPr>
          <a:xfrm rot="10800000">
            <a:off x="5273749" y="3877341"/>
            <a:ext cx="285667" cy="176714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985" name="Google Shape;985;p18"/>
          <p:cNvSpPr txBox="1"/>
          <p:nvPr/>
        </p:nvSpPr>
        <p:spPr>
          <a:xfrm>
            <a:off x="4173225" y="4297601"/>
            <a:ext cx="2929324" cy="77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Analisar o “tipo” dos dados</a:t>
            </a: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62"/>
          <p:cNvSpPr txBox="1">
            <a:spLocks noGrp="1"/>
          </p:cNvSpPr>
          <p:nvPr>
            <p:ph type="ctrTitle" idx="4294967295"/>
          </p:nvPr>
        </p:nvSpPr>
        <p:spPr>
          <a:xfrm>
            <a:off x="531779" y="230257"/>
            <a:ext cx="494044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Abstração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992" name="Google Shape;992;p62"/>
          <p:cNvSpPr txBox="1"/>
          <p:nvPr/>
        </p:nvSpPr>
        <p:spPr>
          <a:xfrm>
            <a:off x="531779" y="729211"/>
            <a:ext cx="7636428" cy="3887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Ex.: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Marcação de trechos de textos em livros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Resenhas/resumos de livros/filmes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Seleção de informações relevantes para nós no cotidiano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Mapas são abstrações do mundo real!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7" name="Google Shape;99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8" name="Google Shape;998;p19"/>
          <p:cNvSpPr txBox="1">
            <a:spLocks noGrp="1"/>
          </p:cNvSpPr>
          <p:nvPr>
            <p:ph type="ctrTitle" idx="4294967295"/>
          </p:nvPr>
        </p:nvSpPr>
        <p:spPr>
          <a:xfrm>
            <a:off x="531779" y="230257"/>
            <a:ext cx="494044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Analisando os dados de uma turma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999" name="Google Shape;999;p19"/>
          <p:cNvSpPr/>
          <p:nvPr/>
        </p:nvSpPr>
        <p:spPr>
          <a:xfrm>
            <a:off x="1431686" y="3440240"/>
            <a:ext cx="1538177" cy="554101"/>
          </a:xfrm>
          <a:prstGeom prst="rect">
            <a:avLst/>
          </a:prstGeom>
          <a:solidFill>
            <a:srgbClr val="31EAF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Courier Prime"/>
                <a:ea typeface="Courier Prime"/>
                <a:cs typeface="Courier Prime"/>
                <a:sym typeface="Courier Prime"/>
              </a:rPr>
              <a:t>DIAS DA SEMANA</a:t>
            </a:r>
            <a:endParaRPr sz="1400" b="0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000" name="Google Shape;1000;p19"/>
          <p:cNvCxnSpPr/>
          <p:nvPr/>
        </p:nvCxnSpPr>
        <p:spPr>
          <a:xfrm rot="10800000" flipH="1">
            <a:off x="5183413" y="2086977"/>
            <a:ext cx="1043212" cy="435155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001" name="Google Shape;1001;p19"/>
          <p:cNvCxnSpPr>
            <a:stCxn id="1002" idx="3"/>
          </p:cNvCxnSpPr>
          <p:nvPr/>
        </p:nvCxnSpPr>
        <p:spPr>
          <a:xfrm>
            <a:off x="5183413" y="2842409"/>
            <a:ext cx="1080900" cy="29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003" name="Google Shape;1003;p19"/>
          <p:cNvCxnSpPr/>
          <p:nvPr/>
        </p:nvCxnSpPr>
        <p:spPr>
          <a:xfrm>
            <a:off x="5183413" y="3162686"/>
            <a:ext cx="1080862" cy="554101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sp>
        <p:nvSpPr>
          <p:cNvPr id="1004" name="Google Shape;1004;p19"/>
          <p:cNvSpPr/>
          <p:nvPr/>
        </p:nvSpPr>
        <p:spPr>
          <a:xfrm>
            <a:off x="6306550" y="2594503"/>
            <a:ext cx="1538176" cy="554101"/>
          </a:xfrm>
          <a:prstGeom prst="rect">
            <a:avLst/>
          </a:prstGeom>
          <a:solidFill>
            <a:srgbClr val="FFDDB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Courier Prime"/>
                <a:ea typeface="Courier Prime"/>
                <a:cs typeface="Courier Prime"/>
                <a:sym typeface="Courier Prime"/>
              </a:rPr>
              <a:t>Nº ALUNOS</a:t>
            </a:r>
            <a:endParaRPr sz="1400" b="0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05" name="Google Shape;1005;p19"/>
          <p:cNvSpPr/>
          <p:nvPr/>
        </p:nvSpPr>
        <p:spPr>
          <a:xfrm>
            <a:off x="1431686" y="1792011"/>
            <a:ext cx="1538176" cy="554101"/>
          </a:xfrm>
          <a:prstGeom prst="rect">
            <a:avLst/>
          </a:prstGeom>
          <a:solidFill>
            <a:srgbClr val="31EAF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Courier Prime"/>
                <a:ea typeface="Courier Prime"/>
                <a:cs typeface="Courier Prime"/>
                <a:sym typeface="Courier Prime"/>
              </a:rPr>
              <a:t>NOME DA MATÉRIA</a:t>
            </a:r>
            <a:endParaRPr sz="1400" b="0" i="0" u="none" strike="noStrike" cap="none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06" name="Google Shape;1006;p19"/>
          <p:cNvSpPr/>
          <p:nvPr/>
        </p:nvSpPr>
        <p:spPr>
          <a:xfrm>
            <a:off x="1426399" y="2616125"/>
            <a:ext cx="1538176" cy="554101"/>
          </a:xfrm>
          <a:prstGeom prst="rect">
            <a:avLst/>
          </a:prstGeom>
          <a:solidFill>
            <a:srgbClr val="31EAF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Courier Prime"/>
                <a:ea typeface="Courier Prime"/>
                <a:cs typeface="Courier Prime"/>
                <a:sym typeface="Courier Prime"/>
              </a:rPr>
              <a:t>HORÁRIOS</a:t>
            </a:r>
            <a:endParaRPr sz="1400" b="0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07" name="Google Shape;1007;p19"/>
          <p:cNvSpPr/>
          <p:nvPr/>
        </p:nvSpPr>
        <p:spPr>
          <a:xfrm>
            <a:off x="6306550" y="3440241"/>
            <a:ext cx="1538176" cy="554101"/>
          </a:xfrm>
          <a:prstGeom prst="rect">
            <a:avLst/>
          </a:prstGeom>
          <a:solidFill>
            <a:srgbClr val="FFDDB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Courier Prime"/>
                <a:ea typeface="Courier Prime"/>
                <a:cs typeface="Courier Prime"/>
                <a:sym typeface="Courier Prime"/>
              </a:rPr>
              <a:t>DATA INÍCIO</a:t>
            </a:r>
            <a:endParaRPr sz="1400" b="0" i="0" u="none" strike="noStrike" cap="none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08" name="Google Shape;1008;p19"/>
          <p:cNvSpPr/>
          <p:nvPr/>
        </p:nvSpPr>
        <p:spPr>
          <a:xfrm>
            <a:off x="6298927" y="1792715"/>
            <a:ext cx="1538176" cy="554101"/>
          </a:xfrm>
          <a:prstGeom prst="rect">
            <a:avLst/>
          </a:prstGeom>
          <a:solidFill>
            <a:srgbClr val="FFDDB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Courier Prime"/>
                <a:ea typeface="Courier Prime"/>
                <a:cs typeface="Courier Prime"/>
                <a:sym typeface="Courier Prime"/>
              </a:rPr>
              <a:t>PROFESSOR(A)</a:t>
            </a:r>
            <a:endParaRPr sz="1400" b="0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009" name="Google Shape;1009;p19"/>
          <p:cNvCxnSpPr/>
          <p:nvPr/>
        </p:nvCxnSpPr>
        <p:spPr>
          <a:xfrm rot="10800000">
            <a:off x="3017062" y="2086977"/>
            <a:ext cx="990724" cy="435155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010" name="Google Shape;1010;p19"/>
          <p:cNvCxnSpPr>
            <a:stCxn id="1002" idx="1"/>
          </p:cNvCxnSpPr>
          <p:nvPr/>
        </p:nvCxnSpPr>
        <p:spPr>
          <a:xfrm flipH="1">
            <a:off x="3017187" y="2842409"/>
            <a:ext cx="990600" cy="29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011" name="Google Shape;1011;p19"/>
          <p:cNvCxnSpPr/>
          <p:nvPr/>
        </p:nvCxnSpPr>
        <p:spPr>
          <a:xfrm flipH="1">
            <a:off x="3017061" y="3162686"/>
            <a:ext cx="990726" cy="554101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sp>
        <p:nvSpPr>
          <p:cNvPr id="1002" name="Google Shape;1002;p19"/>
          <p:cNvSpPr/>
          <p:nvPr/>
        </p:nvSpPr>
        <p:spPr>
          <a:xfrm>
            <a:off x="4007787" y="2522132"/>
            <a:ext cx="1175626" cy="640554"/>
          </a:xfrm>
          <a:prstGeom prst="rect">
            <a:avLst/>
          </a:prstGeom>
          <a:solidFill>
            <a:srgbClr val="EF86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Courier Prime"/>
                <a:ea typeface="Courier Prime"/>
                <a:cs typeface="Courier Prime"/>
                <a:sym typeface="Courier Prime"/>
              </a:rPr>
              <a:t>TURMA</a:t>
            </a:r>
            <a:endParaRPr sz="1400" b="0" i="0" u="none" strike="noStrike" cap="none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6" name="Google Shape;101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7" name="Google Shape;1017;p20"/>
          <p:cNvSpPr txBox="1">
            <a:spLocks noGrp="1"/>
          </p:cNvSpPr>
          <p:nvPr>
            <p:ph type="ctrTitle" idx="4294967295"/>
          </p:nvPr>
        </p:nvSpPr>
        <p:spPr>
          <a:xfrm>
            <a:off x="531779" y="386201"/>
            <a:ext cx="494044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Analisando os dados de uma turma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graphicFrame>
        <p:nvGraphicFramePr>
          <p:cNvPr id="1018" name="Google Shape;1018;p20"/>
          <p:cNvGraphicFramePr/>
          <p:nvPr/>
        </p:nvGraphicFramePr>
        <p:xfrm>
          <a:off x="531779" y="1557813"/>
          <a:ext cx="7987075" cy="2225100"/>
        </p:xfrm>
        <a:graphic>
          <a:graphicData uri="http://schemas.openxmlformats.org/drawingml/2006/table">
            <a:tbl>
              <a:tblPr firstRow="1" bandRow="1">
                <a:noFill/>
                <a:tableStyleId>{E35FF368-89A3-4577-BC1C-A06F52CDE23C}</a:tableStyleId>
              </a:tblPr>
              <a:tblGrid>
                <a:gridCol w="1314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9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7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7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59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50"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3º A BLOCO I</a:t>
                      </a:r>
                      <a:endParaRPr sz="1400" b="1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/>
                        <a:t>HORÁRIO</a:t>
                      </a:r>
                      <a:endParaRPr sz="1400" b="1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/>
                        <a:t>SEGUNDA</a:t>
                      </a:r>
                      <a:endParaRPr sz="1400" b="1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/>
                        <a:t>TERÇA</a:t>
                      </a:r>
                      <a:endParaRPr sz="1400" b="1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/>
                        <a:t>QUARTA</a:t>
                      </a:r>
                      <a:endParaRPr sz="1400" b="1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/>
                        <a:t>QUINTA</a:t>
                      </a:r>
                      <a:endParaRPr sz="1400" b="1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/>
                        <a:t>SEXTA</a:t>
                      </a:r>
                      <a:endParaRPr sz="1400" b="1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07:15 – 8:40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HISTÓRIA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QUÍMICA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HISTÓRIA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MATEMÁTICA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FILOSOFIA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9:10 – 9:50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BIOLOGIA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MATEMÁTICA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FILOSOFIA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INGLÊS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ED. FÍSICA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9:50 – 10:30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BIOLOGIA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PORTUGUÊS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FILOSOFIA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INGLÊS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ED. FÍSICA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11:00 – 12:15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PORTUGUÊS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INGLÊS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BIOLOGIA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QUÍMICA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PORTUGUÊS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3" name="Google Shape;102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4" name="Google Shape;1024;p21"/>
          <p:cNvSpPr txBox="1">
            <a:spLocks noGrp="1"/>
          </p:cNvSpPr>
          <p:nvPr>
            <p:ph type="ctrTitle" idx="4294967295"/>
          </p:nvPr>
        </p:nvSpPr>
        <p:spPr>
          <a:xfrm>
            <a:off x="531779" y="386201"/>
            <a:ext cx="494044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Analisando os dados de uma turma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graphicFrame>
        <p:nvGraphicFramePr>
          <p:cNvPr id="1025" name="Google Shape;1025;p21"/>
          <p:cNvGraphicFramePr/>
          <p:nvPr>
            <p:extLst>
              <p:ext uri="{D42A27DB-BD31-4B8C-83A1-F6EECF244321}">
                <p14:modId xmlns:p14="http://schemas.microsoft.com/office/powerpoint/2010/main" val="1362881376"/>
              </p:ext>
            </p:extLst>
          </p:nvPr>
        </p:nvGraphicFramePr>
        <p:xfrm>
          <a:off x="198183" y="1336380"/>
          <a:ext cx="8314925" cy="2814380"/>
        </p:xfrm>
        <a:graphic>
          <a:graphicData uri="http://schemas.openxmlformats.org/drawingml/2006/table">
            <a:tbl>
              <a:tblPr firstRow="1" bandRow="1">
                <a:noFill/>
                <a:tableStyleId>{E35FF368-89A3-4577-BC1C-A06F52CDE23C}</a:tableStyleId>
              </a:tblPr>
              <a:tblGrid>
                <a:gridCol w="12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1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8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1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8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18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50"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3º A BLOCO I </a:t>
                      </a: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  <a:highlight>
                            <a:srgbClr val="FFFF00"/>
                          </a:highlight>
                        </a:rPr>
                        <a:t>(40 alunos) – 08/03/2021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HORÁRIO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SEGUNDA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TERÇA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QUARTA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QUINTA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SEXTA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07:15 – 8:40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HISTÓRIA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Luiz)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QUÍMICA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José)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HISTÓRIA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Luiz)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MATEMÁTICA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Robson)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FILOSOFIA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Ailton)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9:10 – 9:50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BIOLOGIA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A definir)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MATEMÁTICA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Robson)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FILOSOFIA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Ailton)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INGLÊS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(Prof.ª Mª Clara)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ED. FÍSICA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Edmo)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9:50 – 10:30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BIOLOGIA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A definir)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PORTUGUÊS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Lilene)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FILOSOFIA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Ailton)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INGLÊS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(Prof.ª Mª Clara)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ED. FÍSICA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Edmo)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11:00 – 12:15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PORTUGUÊS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Lilene)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INGLÊS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(Prof.ª Mª Clara)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BIOLOGIA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A definir)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/>
                        <a:t>QUÍMICA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highlight>
                            <a:srgbClr val="FFFF00"/>
                          </a:highlight>
                        </a:rPr>
                        <a:t>(Prof. José)</a:t>
                      </a:r>
                      <a:endParaRPr sz="14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/>
                        <a:t>PORTUGUÊS</a:t>
                      </a:r>
                      <a:endParaRPr sz="1400" u="none" strike="noStrike" cap="none"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>
                          <a:highlight>
                            <a:srgbClr val="FFFF00"/>
                          </a:highlight>
                        </a:rPr>
                        <a:t>(Prof. </a:t>
                      </a:r>
                      <a:r>
                        <a:rPr lang="pt-BR" sz="1400" u="none" strike="noStrike" cap="none" dirty="0" err="1">
                          <a:highlight>
                            <a:srgbClr val="FFFF00"/>
                          </a:highlight>
                        </a:rPr>
                        <a:t>Lilene</a:t>
                      </a:r>
                      <a:r>
                        <a:rPr lang="pt-BR" sz="1400" u="none" strike="noStrike" cap="none" dirty="0">
                          <a:highlight>
                            <a:srgbClr val="FFFF00"/>
                          </a:highlight>
                        </a:rPr>
                        <a:t>)</a:t>
                      </a:r>
                      <a:endParaRPr sz="14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Google Shape;103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22"/>
          <p:cNvSpPr txBox="1">
            <a:spLocks noGrp="1"/>
          </p:cNvSpPr>
          <p:nvPr>
            <p:ph type="ctrTitle" idx="4294967295"/>
          </p:nvPr>
        </p:nvSpPr>
        <p:spPr>
          <a:xfrm>
            <a:off x="312040" y="407466"/>
            <a:ext cx="763642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 SemiBold"/>
              <a:buNone/>
            </a:pPr>
            <a:r>
              <a:rPr lang="pt-BR" sz="26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ABSTRAÇÃO: VOCÊS CONSEGUEM!</a:t>
            </a:r>
            <a:endParaRPr sz="26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032" name="Google Shape;1032;p22"/>
          <p:cNvSpPr/>
          <p:nvPr/>
        </p:nvSpPr>
        <p:spPr>
          <a:xfrm>
            <a:off x="2693138" y="1291856"/>
            <a:ext cx="3771900" cy="2855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1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Deem exemplos 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 como aplicar a </a:t>
            </a:r>
            <a:r>
              <a:rPr lang="pt-BR" sz="2400" b="1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abstração e representação de dados 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no seu cotidiano!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23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Algoritmos</a:t>
            </a:r>
            <a:endParaRPr sz="2600">
              <a:solidFill>
                <a:schemeClr val="accent4"/>
              </a:solidFill>
            </a:endParaRPr>
          </a:p>
        </p:txBody>
      </p:sp>
      <p:pic>
        <p:nvPicPr>
          <p:cNvPr id="1038" name="Google Shape;103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9" name="Google Shape;1039;p23"/>
          <p:cNvSpPr/>
          <p:nvPr/>
        </p:nvSpPr>
        <p:spPr>
          <a:xfrm>
            <a:off x="770700" y="757350"/>
            <a:ext cx="3771900" cy="2855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Instruções passo a passo para resolver um problema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Identifica </a:t>
            </a:r>
            <a:r>
              <a:rPr lang="pt-BR" sz="2400" b="1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</a:t>
            </a:r>
            <a:r>
              <a:rPr lang="pt-BR" sz="24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deve ser feito e </a:t>
            </a:r>
            <a:r>
              <a:rPr lang="pt-BR" sz="2400" b="1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 ordem de execução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0" name="Google Shape;1040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25878" y="1087651"/>
            <a:ext cx="3288950" cy="2195374"/>
          </a:xfrm>
          <a:prstGeom prst="rect">
            <a:avLst/>
          </a:prstGeom>
          <a:noFill/>
          <a:ln>
            <a:noFill/>
          </a:ln>
        </p:spPr>
      </p:pic>
      <p:sp>
        <p:nvSpPr>
          <p:cNvPr id="1041" name="Google Shape;1041;p23"/>
          <p:cNvSpPr txBox="1"/>
          <p:nvPr/>
        </p:nvSpPr>
        <p:spPr>
          <a:xfrm>
            <a:off x="2650455" y="3613326"/>
            <a:ext cx="384309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Sim, é aqui que a coisa fica boa!</a:t>
            </a:r>
            <a:endParaRPr sz="2400" b="1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4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Estrutura Básica</a:t>
            </a:r>
            <a:endParaRPr/>
          </a:p>
        </p:txBody>
      </p:sp>
      <p:pic>
        <p:nvPicPr>
          <p:cNvPr id="1047" name="Google Shape;1047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8" name="Google Shape;1048;p24"/>
          <p:cNvGrpSpPr/>
          <p:nvPr/>
        </p:nvGrpSpPr>
        <p:grpSpPr>
          <a:xfrm>
            <a:off x="1526675" y="2276265"/>
            <a:ext cx="6090642" cy="703515"/>
            <a:chOff x="2678" y="1563489"/>
            <a:chExt cx="6090642" cy="937021"/>
          </a:xfrm>
        </p:grpSpPr>
        <p:sp>
          <p:nvSpPr>
            <p:cNvPr id="1049" name="Google Shape;1049;p24"/>
            <p:cNvSpPr/>
            <p:nvPr/>
          </p:nvSpPr>
          <p:spPr>
            <a:xfrm>
              <a:off x="2678" y="1563489"/>
              <a:ext cx="2342554" cy="937021"/>
            </a:xfrm>
            <a:prstGeom prst="homePlate">
              <a:avLst>
                <a:gd name="adj" fmla="val 50000"/>
              </a:avLst>
            </a:prstGeom>
            <a:solidFill>
              <a:srgbClr val="00FF00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24"/>
            <p:cNvSpPr txBox="1"/>
            <p:nvPr/>
          </p:nvSpPr>
          <p:spPr>
            <a:xfrm>
              <a:off x="2678" y="1563489"/>
              <a:ext cx="2108299" cy="937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8650" tIns="29325" rIns="14650" bIns="293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pt-BR" sz="1100" b="0" i="0" u="none" strike="noStrike" cap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ENTRADA</a:t>
              </a:r>
              <a:endPara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1876722" y="1563489"/>
              <a:ext cx="2342554" cy="937021"/>
            </a:xfrm>
            <a:prstGeom prst="chevron">
              <a:avLst>
                <a:gd name="adj" fmla="val 50000"/>
              </a:avLst>
            </a:prstGeom>
            <a:solidFill>
              <a:srgbClr val="00717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24"/>
            <p:cNvSpPr txBox="1"/>
            <p:nvPr/>
          </p:nvSpPr>
          <p:spPr>
            <a:xfrm>
              <a:off x="2345233" y="1563489"/>
              <a:ext cx="1405533" cy="937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4000" tIns="29325" rIns="14650" bIns="293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pt-BR" sz="11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PROCESSAMENTO</a:t>
              </a:r>
              <a:endParaRPr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3750766" y="1563489"/>
              <a:ext cx="2342554" cy="937021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24"/>
            <p:cNvSpPr txBox="1"/>
            <p:nvPr/>
          </p:nvSpPr>
          <p:spPr>
            <a:xfrm>
              <a:off x="4219277" y="1563489"/>
              <a:ext cx="1405533" cy="937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4000" tIns="29325" rIns="14650" bIns="293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pt-BR" sz="1100" b="0" i="0" u="none" strike="noStrike" cap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  <a:extLst>
                    <a:ext uri="http://customooxmlschemas.google.com/">
  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6"/>
                    </a:ext>
                  </a:extLst>
                </a:rPr>
                <a:t>SAÍDA</a:t>
              </a:r>
              <a:endPara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25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Fluxograma</a:t>
            </a:r>
            <a:endParaRPr sz="2600">
              <a:solidFill>
                <a:schemeClr val="accent4"/>
              </a:solidFill>
            </a:endParaRPr>
          </a:p>
        </p:txBody>
      </p:sp>
      <p:pic>
        <p:nvPicPr>
          <p:cNvPr id="1060" name="Google Shape;106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1" name="Google Shape;1061;p25"/>
          <p:cNvGrpSpPr/>
          <p:nvPr/>
        </p:nvGrpSpPr>
        <p:grpSpPr>
          <a:xfrm>
            <a:off x="3298930" y="208156"/>
            <a:ext cx="3599958" cy="4429135"/>
            <a:chOff x="3168800" y="1082200"/>
            <a:chExt cx="2546138" cy="3879941"/>
          </a:xfrm>
        </p:grpSpPr>
        <p:sp>
          <p:nvSpPr>
            <p:cNvPr id="1062" name="Google Shape;1062;p25"/>
            <p:cNvSpPr/>
            <p:nvPr/>
          </p:nvSpPr>
          <p:spPr>
            <a:xfrm>
              <a:off x="3177046" y="2876904"/>
              <a:ext cx="2528100" cy="690600"/>
            </a:xfrm>
            <a:prstGeom prst="rect">
              <a:avLst/>
            </a:prstGeom>
            <a:solidFill>
              <a:srgbClr val="FFF6E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3177046" y="3567594"/>
              <a:ext cx="2528100" cy="690600"/>
            </a:xfrm>
            <a:prstGeom prst="rect">
              <a:avLst/>
            </a:prstGeom>
            <a:solidFill>
              <a:srgbClr val="FFEDD5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3177046" y="1082200"/>
              <a:ext cx="2528100" cy="413100"/>
            </a:xfrm>
            <a:prstGeom prst="rect">
              <a:avLst/>
            </a:prstGeom>
            <a:solidFill>
              <a:srgbClr val="FEAA3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3177046" y="1495524"/>
              <a:ext cx="2528100" cy="690600"/>
            </a:xfrm>
            <a:prstGeom prst="rect">
              <a:avLst/>
            </a:prstGeom>
            <a:solidFill>
              <a:srgbClr val="FFF6E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3177046" y="2186214"/>
              <a:ext cx="2528100" cy="690600"/>
            </a:xfrm>
            <a:prstGeom prst="rect">
              <a:avLst/>
            </a:prstGeom>
            <a:solidFill>
              <a:srgbClr val="FFEDD5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67" name="Google Shape;1067;p25"/>
            <p:cNvCxnSpPr/>
            <p:nvPr/>
          </p:nvCxnSpPr>
          <p:spPr>
            <a:xfrm>
              <a:off x="3177838" y="2193544"/>
              <a:ext cx="2537100" cy="30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5"/>
            <p:cNvCxnSpPr/>
            <p:nvPr/>
          </p:nvCxnSpPr>
          <p:spPr>
            <a:xfrm>
              <a:off x="3176524" y="2881488"/>
              <a:ext cx="2533200" cy="54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9" name="Google Shape;1069;p25"/>
            <p:cNvCxnSpPr/>
            <p:nvPr/>
          </p:nvCxnSpPr>
          <p:spPr>
            <a:xfrm rot="10800000" flipH="1">
              <a:off x="3176524" y="3566756"/>
              <a:ext cx="2530500" cy="54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0" name="Google Shape;1070;p25"/>
            <p:cNvSpPr/>
            <p:nvPr/>
          </p:nvSpPr>
          <p:spPr>
            <a:xfrm rot="-5400000">
              <a:off x="4701668" y="1617125"/>
              <a:ext cx="369600" cy="447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00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5"/>
            <p:cNvSpPr/>
            <p:nvPr/>
          </p:nvSpPr>
          <p:spPr>
            <a:xfrm rot="5400000">
              <a:off x="5051949" y="1616991"/>
              <a:ext cx="369600" cy="447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25"/>
            <p:cNvSpPr/>
            <p:nvPr/>
          </p:nvSpPr>
          <p:spPr>
            <a:xfrm>
              <a:off x="4986187" y="1648888"/>
              <a:ext cx="102600" cy="391200"/>
            </a:xfrm>
            <a:prstGeom prst="parallelogram">
              <a:avLst>
                <a:gd name="adj" fmla="val 2500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25"/>
            <p:cNvSpPr txBox="1"/>
            <p:nvPr/>
          </p:nvSpPr>
          <p:spPr>
            <a:xfrm>
              <a:off x="4615980" y="1703171"/>
              <a:ext cx="469587" cy="2830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pt-BR" sz="900" b="1" i="0" u="none" strike="noStrike" cap="none" dirty="0">
                  <a:solidFill>
                    <a:srgbClr val="00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COMEÇO</a:t>
              </a:r>
              <a:endParaRPr sz="9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074" name="Google Shape;1074;p25"/>
            <p:cNvSpPr txBox="1"/>
            <p:nvPr/>
          </p:nvSpPr>
          <p:spPr>
            <a:xfrm>
              <a:off x="5067975" y="1698187"/>
              <a:ext cx="469587" cy="2830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rPr lang="pt-BR" sz="900" b="1" i="0" u="none" strike="noStrike" cap="none">
                  <a:solidFill>
                    <a:srgbClr val="000000"/>
                  </a:solidFill>
                  <a:latin typeface="Courier New"/>
                  <a:ea typeface="Courier New"/>
                  <a:cs typeface="Courier New"/>
                  <a:sym typeface="Courier New"/>
                  <a:extLst>
                    <a:ext uri="http://customooxmlschemas.google.com/">
  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7"/>
                    </a:ext>
                  </a:extLst>
                </a:rPr>
                <a:t>PARADA</a:t>
              </a:r>
              <a:endParaRPr sz="9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4615980" y="2391449"/>
              <a:ext cx="958200" cy="280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25"/>
            <p:cNvSpPr txBox="1"/>
            <p:nvPr/>
          </p:nvSpPr>
          <p:spPr>
            <a:xfrm>
              <a:off x="4885028" y="2356278"/>
              <a:ext cx="548271" cy="3504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pt-BR" b="1" i="0" u="none" strike="noStrike" cap="none" dirty="0">
                  <a:solidFill>
                    <a:srgbClr val="00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Ação</a:t>
              </a:r>
              <a:endParaRPr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077" name="Google Shape;1077;p25"/>
            <p:cNvSpPr/>
            <p:nvPr/>
          </p:nvSpPr>
          <p:spPr>
            <a:xfrm>
              <a:off x="3177046" y="4251927"/>
              <a:ext cx="2528100" cy="690600"/>
            </a:xfrm>
            <a:prstGeom prst="rect">
              <a:avLst/>
            </a:prstGeom>
            <a:solidFill>
              <a:srgbClr val="FFF6E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78" name="Google Shape;1078;p25"/>
            <p:cNvCxnSpPr>
              <a:stCxn id="1064" idx="0"/>
              <a:endCxn id="1077" idx="2"/>
            </p:cNvCxnSpPr>
            <p:nvPr/>
          </p:nvCxnSpPr>
          <p:spPr>
            <a:xfrm>
              <a:off x="4441096" y="1082200"/>
              <a:ext cx="0" cy="38604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9" name="Google Shape;1079;p25"/>
            <p:cNvCxnSpPr/>
            <p:nvPr/>
          </p:nvCxnSpPr>
          <p:spPr>
            <a:xfrm rot="10800000" flipH="1">
              <a:off x="3176524" y="4251975"/>
              <a:ext cx="2530500" cy="54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80" name="Google Shape;1080;p25"/>
            <p:cNvSpPr/>
            <p:nvPr/>
          </p:nvSpPr>
          <p:spPr>
            <a:xfrm>
              <a:off x="4690662" y="3015989"/>
              <a:ext cx="808886" cy="421666"/>
            </a:xfrm>
            <a:prstGeom prst="flowChartDecision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25"/>
            <p:cNvSpPr txBox="1"/>
            <p:nvPr/>
          </p:nvSpPr>
          <p:spPr>
            <a:xfrm>
              <a:off x="4852625" y="3093925"/>
              <a:ext cx="548271" cy="2965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pt-BR" sz="1000" b="1" i="0" u="none" strike="noStrike" cap="none">
                  <a:solidFill>
                    <a:srgbClr val="00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DECISÃO</a:t>
              </a:r>
              <a:endParaRPr sz="10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082" name="Google Shape;1082;p25"/>
            <p:cNvSpPr/>
            <p:nvPr/>
          </p:nvSpPr>
          <p:spPr>
            <a:xfrm>
              <a:off x="4639332" y="3769558"/>
              <a:ext cx="911548" cy="280308"/>
            </a:xfrm>
            <a:prstGeom prst="flowChartInputOutput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25"/>
            <p:cNvSpPr txBox="1"/>
            <p:nvPr/>
          </p:nvSpPr>
          <p:spPr>
            <a:xfrm>
              <a:off x="4702350" y="3714001"/>
              <a:ext cx="848529" cy="4313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pt-BR" sz="1000" b="1" i="0" u="none" strike="noStrike" cap="none" dirty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ENTRADA/SAÍDA DE DADOS</a:t>
              </a:r>
              <a:endParaRPr sz="1000" b="1" i="0" u="none" strike="noStrike" cap="none" dirty="0">
                <a:solidFill>
                  <a:schemeClr val="accent1">
                    <a:lumMod val="20000"/>
                    <a:lumOff val="8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cxnSp>
          <p:nvCxnSpPr>
            <p:cNvPr id="1084" name="Google Shape;1084;p25"/>
            <p:cNvCxnSpPr/>
            <p:nvPr/>
          </p:nvCxnSpPr>
          <p:spPr>
            <a:xfrm>
              <a:off x="5091090" y="4386489"/>
              <a:ext cx="5700" cy="3807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</p:cxnSp>
        <p:cxnSp>
          <p:nvCxnSpPr>
            <p:cNvPr id="1085" name="Google Shape;1085;p25"/>
            <p:cNvCxnSpPr/>
            <p:nvPr/>
          </p:nvCxnSpPr>
          <p:spPr>
            <a:xfrm>
              <a:off x="3177838" y="1492629"/>
              <a:ext cx="2537100" cy="30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86" name="Google Shape;1086;p25"/>
            <p:cNvSpPr txBox="1"/>
            <p:nvPr/>
          </p:nvSpPr>
          <p:spPr>
            <a:xfrm>
              <a:off x="3432832" y="1107100"/>
              <a:ext cx="699000" cy="6770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pt-BR" sz="1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Nome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25"/>
            <p:cNvSpPr txBox="1"/>
            <p:nvPr/>
          </p:nvSpPr>
          <p:spPr>
            <a:xfrm>
              <a:off x="3295864" y="1616050"/>
              <a:ext cx="1061400" cy="5078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pt-BR"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Começo e fim de programas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25"/>
            <p:cNvSpPr txBox="1"/>
            <p:nvPr/>
          </p:nvSpPr>
          <p:spPr>
            <a:xfrm>
              <a:off x="3224160" y="2227586"/>
              <a:ext cx="1204800" cy="6693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pt-BR"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Ações realizadas ao longo do programa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25"/>
            <p:cNvSpPr txBox="1"/>
            <p:nvPr/>
          </p:nvSpPr>
          <p:spPr>
            <a:xfrm>
              <a:off x="3179900" y="2900550"/>
              <a:ext cx="1248900" cy="8001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pt-BR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Ação que exige uma tomada de decisão para continuidade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25"/>
            <p:cNvSpPr txBox="1"/>
            <p:nvPr/>
          </p:nvSpPr>
          <p:spPr>
            <a:xfrm>
              <a:off x="3168800" y="3557913"/>
              <a:ext cx="1271100" cy="8001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pt-BR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Ação que exige dados a serem utilizados ao longo do programa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25"/>
            <p:cNvSpPr txBox="1"/>
            <p:nvPr/>
          </p:nvSpPr>
          <p:spPr>
            <a:xfrm>
              <a:off x="3224150" y="4292757"/>
              <a:ext cx="1331700" cy="6693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pt-BR"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Indicador de sequência das ações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25"/>
            <p:cNvSpPr txBox="1"/>
            <p:nvPr/>
          </p:nvSpPr>
          <p:spPr>
            <a:xfrm>
              <a:off x="4673449" y="1107100"/>
              <a:ext cx="843300" cy="6770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pt-BR" sz="1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Símbolo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26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Assistir a uma aula online</a:t>
            </a:r>
            <a:endParaRPr sz="2600">
              <a:solidFill>
                <a:schemeClr val="accent4"/>
              </a:solidFill>
            </a:endParaRPr>
          </a:p>
        </p:txBody>
      </p:sp>
      <p:pic>
        <p:nvPicPr>
          <p:cNvPr id="1098" name="Google Shape;1098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9" name="Google Shape;1099;p26"/>
          <p:cNvSpPr txBox="1"/>
          <p:nvPr/>
        </p:nvSpPr>
        <p:spPr>
          <a:xfrm>
            <a:off x="71143" y="4638261"/>
            <a:ext cx="2453396" cy="42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Comandos Lineares</a:t>
            </a:r>
            <a:endParaRPr sz="2400" b="1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100" name="Google Shape;1100;p26"/>
          <p:cNvSpPr/>
          <p:nvPr/>
        </p:nvSpPr>
        <p:spPr>
          <a:xfrm>
            <a:off x="4083042" y="1080775"/>
            <a:ext cx="978000" cy="299100"/>
          </a:xfrm>
          <a:prstGeom prst="roundRect">
            <a:avLst>
              <a:gd name="adj" fmla="val 16667"/>
            </a:avLst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" name="Google Shape;1101;p26"/>
          <p:cNvSpPr/>
          <p:nvPr/>
        </p:nvSpPr>
        <p:spPr>
          <a:xfrm>
            <a:off x="4083042" y="4458033"/>
            <a:ext cx="978000" cy="2991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2" name="Google Shape;1102;p26"/>
          <p:cNvSpPr/>
          <p:nvPr/>
        </p:nvSpPr>
        <p:spPr>
          <a:xfrm>
            <a:off x="2293950" y="1640055"/>
            <a:ext cx="4556100" cy="36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3" name="Google Shape;1103;p26"/>
          <p:cNvSpPr/>
          <p:nvPr/>
        </p:nvSpPr>
        <p:spPr>
          <a:xfrm>
            <a:off x="2293950" y="2183405"/>
            <a:ext cx="4556100" cy="36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4" name="Google Shape;1104;p26"/>
          <p:cNvSpPr/>
          <p:nvPr/>
        </p:nvSpPr>
        <p:spPr>
          <a:xfrm>
            <a:off x="2293950" y="2745142"/>
            <a:ext cx="4556100" cy="36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5" name="Google Shape;1105;p26"/>
          <p:cNvSpPr/>
          <p:nvPr/>
        </p:nvSpPr>
        <p:spPr>
          <a:xfrm>
            <a:off x="2293950" y="3316102"/>
            <a:ext cx="4556100" cy="36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6" name="Google Shape;1106;p26"/>
          <p:cNvSpPr/>
          <p:nvPr/>
        </p:nvSpPr>
        <p:spPr>
          <a:xfrm>
            <a:off x="2293950" y="3887074"/>
            <a:ext cx="4556100" cy="36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07" name="Google Shape;1107;p26"/>
          <p:cNvCxnSpPr>
            <a:endCxn id="1102" idx="0"/>
          </p:cNvCxnSpPr>
          <p:nvPr/>
        </p:nvCxnSpPr>
        <p:spPr>
          <a:xfrm>
            <a:off x="4572000" y="1379955"/>
            <a:ext cx="0" cy="260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08" name="Google Shape;1108;p26"/>
          <p:cNvCxnSpPr>
            <a:endCxn id="1103" idx="0"/>
          </p:cNvCxnSpPr>
          <p:nvPr/>
        </p:nvCxnSpPr>
        <p:spPr>
          <a:xfrm>
            <a:off x="4572000" y="2007905"/>
            <a:ext cx="0" cy="1755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09" name="Google Shape;1109;p26"/>
          <p:cNvCxnSpPr>
            <a:endCxn id="1104" idx="0"/>
          </p:cNvCxnSpPr>
          <p:nvPr/>
        </p:nvCxnSpPr>
        <p:spPr>
          <a:xfrm>
            <a:off x="4572000" y="2551342"/>
            <a:ext cx="0" cy="1938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10" name="Google Shape;1110;p26"/>
          <p:cNvCxnSpPr>
            <a:endCxn id="1105" idx="0"/>
          </p:cNvCxnSpPr>
          <p:nvPr/>
        </p:nvCxnSpPr>
        <p:spPr>
          <a:xfrm>
            <a:off x="4572000" y="3113002"/>
            <a:ext cx="0" cy="203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11" name="Google Shape;1111;p26"/>
          <p:cNvCxnSpPr>
            <a:endCxn id="1106" idx="0"/>
          </p:cNvCxnSpPr>
          <p:nvPr/>
        </p:nvCxnSpPr>
        <p:spPr>
          <a:xfrm>
            <a:off x="4572000" y="3683974"/>
            <a:ext cx="0" cy="203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12" name="Google Shape;1112;p26"/>
          <p:cNvCxnSpPr>
            <a:stCxn id="1106" idx="2"/>
            <a:endCxn id="1101" idx="0"/>
          </p:cNvCxnSpPr>
          <p:nvPr/>
        </p:nvCxnSpPr>
        <p:spPr>
          <a:xfrm>
            <a:off x="4572000" y="4254874"/>
            <a:ext cx="0" cy="203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sp>
        <p:nvSpPr>
          <p:cNvPr id="1113" name="Google Shape;1113;p26"/>
          <p:cNvSpPr txBox="1"/>
          <p:nvPr/>
        </p:nvSpPr>
        <p:spPr>
          <a:xfrm>
            <a:off x="4141954" y="1034871"/>
            <a:ext cx="94757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0" i="0" u="none" strike="noStrike" cap="none">
                <a:solidFill>
                  <a:srgbClr val="000000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COMEÇO</a:t>
            </a:r>
            <a:endParaRPr sz="1300" b="0" i="0" u="none" strike="noStrike" cap="none">
              <a:solidFill>
                <a:srgbClr val="000000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14" name="Google Shape;1114;p26"/>
          <p:cNvSpPr txBox="1"/>
          <p:nvPr/>
        </p:nvSpPr>
        <p:spPr>
          <a:xfrm>
            <a:off x="3546547" y="1627600"/>
            <a:ext cx="2741609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0" i="0" u="none" strike="noStrike" cap="none">
                <a:solidFill>
                  <a:srgbClr val="000000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Ligar o computador ou celular</a:t>
            </a:r>
            <a:endParaRPr sz="1300" b="0" i="0" u="none" strike="noStrike" cap="none">
              <a:solidFill>
                <a:srgbClr val="000000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15" name="Google Shape;1115;p26"/>
          <p:cNvSpPr txBox="1"/>
          <p:nvPr/>
        </p:nvSpPr>
        <p:spPr>
          <a:xfrm>
            <a:off x="3729266" y="2174850"/>
            <a:ext cx="204868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0" i="0" u="none" strike="noStrike" cap="none">
                <a:solidFill>
                  <a:srgbClr val="000000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Abrir o aplicativo ou site</a:t>
            </a:r>
            <a:endParaRPr sz="1300" b="0" i="0" u="none" strike="noStrike" cap="none">
              <a:solidFill>
                <a:srgbClr val="000000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16" name="Google Shape;1116;p26"/>
          <p:cNvSpPr txBox="1"/>
          <p:nvPr/>
        </p:nvSpPr>
        <p:spPr>
          <a:xfrm>
            <a:off x="4022330" y="2726500"/>
            <a:ext cx="1305044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0" i="0" u="none" strike="noStrike" cap="none">
                <a:solidFill>
                  <a:srgbClr val="000000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Entrar na aula</a:t>
            </a:r>
            <a:endParaRPr sz="1300" b="0" i="0" u="none" strike="noStrike" cap="none">
              <a:solidFill>
                <a:srgbClr val="000000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17" name="Google Shape;1117;p26"/>
          <p:cNvSpPr txBox="1"/>
          <p:nvPr/>
        </p:nvSpPr>
        <p:spPr>
          <a:xfrm>
            <a:off x="4014002" y="3307563"/>
            <a:ext cx="1313372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0" i="0" u="none" strike="noStrike" cap="none">
                <a:solidFill>
                  <a:srgbClr val="000000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Assistir a aula</a:t>
            </a:r>
            <a:endParaRPr sz="1300" b="0" i="0" u="none" strike="noStrike" cap="none">
              <a:solidFill>
                <a:srgbClr val="000000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18" name="Google Shape;1118;p26"/>
          <p:cNvSpPr txBox="1"/>
          <p:nvPr/>
        </p:nvSpPr>
        <p:spPr>
          <a:xfrm>
            <a:off x="4095349" y="3882800"/>
            <a:ext cx="1172389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0" i="0" u="none" strike="noStrike" cap="none">
                <a:solidFill>
                  <a:srgbClr val="000000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Sair da aula</a:t>
            </a:r>
            <a:endParaRPr sz="1300" b="0" i="0" u="none" strike="noStrike" cap="none">
              <a:solidFill>
                <a:srgbClr val="000000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19" name="Google Shape;1119;p26"/>
          <p:cNvSpPr txBox="1"/>
          <p:nvPr/>
        </p:nvSpPr>
        <p:spPr>
          <a:xfrm>
            <a:off x="4141954" y="4415133"/>
            <a:ext cx="860092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0" i="0" u="none" strike="noStrike" cap="none">
                <a:solidFill>
                  <a:srgbClr val="000000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PARADA</a:t>
            </a:r>
            <a:endParaRPr sz="1300" b="0" i="0" u="none" strike="noStrike" cap="none">
              <a:solidFill>
                <a:srgbClr val="000000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"/>
          <p:cNvSpPr txBox="1">
            <a:spLocks noGrp="1"/>
          </p:cNvSpPr>
          <p:nvPr>
            <p:ph type="ctrTitle" idx="4294967295"/>
          </p:nvPr>
        </p:nvSpPr>
        <p:spPr>
          <a:xfrm>
            <a:off x="1938665" y="1838098"/>
            <a:ext cx="5266671" cy="146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 Condensed SemiBold"/>
              <a:buNone/>
            </a:pPr>
            <a:r>
              <a:rPr lang="pt-BR" sz="54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E vocês? Quem são?</a:t>
            </a:r>
            <a:endParaRPr sz="5400" b="0" i="0" u="none" strike="noStrike" cap="none">
              <a:solidFill>
                <a:schemeClr val="dk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27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529217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Chamar a pessoa que você gosta para sair</a:t>
            </a:r>
            <a:endParaRPr/>
          </a:p>
        </p:txBody>
      </p:sp>
      <p:pic>
        <p:nvPicPr>
          <p:cNvPr id="1125" name="Google Shape;1125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6" name="Google Shape;1126;p27"/>
          <p:cNvSpPr txBox="1"/>
          <p:nvPr/>
        </p:nvSpPr>
        <p:spPr>
          <a:xfrm>
            <a:off x="71143" y="4638261"/>
            <a:ext cx="3208770" cy="42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Condicional com entrada</a:t>
            </a:r>
            <a:endParaRPr sz="2400" b="1" i="0" u="none" strike="noStrike" cap="none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127" name="Google Shape;1127;p27"/>
          <p:cNvSpPr/>
          <p:nvPr/>
        </p:nvSpPr>
        <p:spPr>
          <a:xfrm>
            <a:off x="4003261" y="1001531"/>
            <a:ext cx="1222800" cy="300000"/>
          </a:xfrm>
          <a:prstGeom prst="roundRect">
            <a:avLst>
              <a:gd name="adj" fmla="val 16667"/>
            </a:avLst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8" name="Google Shape;1128;p27"/>
          <p:cNvSpPr/>
          <p:nvPr/>
        </p:nvSpPr>
        <p:spPr>
          <a:xfrm>
            <a:off x="3446411" y="1505126"/>
            <a:ext cx="2336400" cy="370500"/>
          </a:xfrm>
          <a:prstGeom prst="parallelogram">
            <a:avLst>
              <a:gd name="adj" fmla="val 25000"/>
            </a:avLst>
          </a:prstGeom>
          <a:solidFill>
            <a:srgbClr val="A64D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" name="Google Shape;1129;p27"/>
          <p:cNvSpPr/>
          <p:nvPr/>
        </p:nvSpPr>
        <p:spPr>
          <a:xfrm>
            <a:off x="2296315" y="2079280"/>
            <a:ext cx="4636500" cy="3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0" name="Google Shape;1130;p27"/>
          <p:cNvSpPr/>
          <p:nvPr/>
        </p:nvSpPr>
        <p:spPr>
          <a:xfrm>
            <a:off x="2296315" y="2582875"/>
            <a:ext cx="4636500" cy="3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1" name="Google Shape;1131;p27"/>
          <p:cNvSpPr/>
          <p:nvPr/>
        </p:nvSpPr>
        <p:spPr>
          <a:xfrm>
            <a:off x="3757260" y="3086469"/>
            <a:ext cx="1714756" cy="554662"/>
          </a:xfrm>
          <a:prstGeom prst="flowChartDecision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2" name="Google Shape;1132;p27"/>
          <p:cNvSpPr/>
          <p:nvPr/>
        </p:nvSpPr>
        <p:spPr>
          <a:xfrm>
            <a:off x="770700" y="3844738"/>
            <a:ext cx="2675700" cy="3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3" name="Google Shape;1133;p27"/>
          <p:cNvSpPr/>
          <p:nvPr/>
        </p:nvSpPr>
        <p:spPr>
          <a:xfrm>
            <a:off x="5472014" y="3844738"/>
            <a:ext cx="2675700" cy="3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4" name="Google Shape;1134;p27"/>
          <p:cNvSpPr/>
          <p:nvPr/>
        </p:nvSpPr>
        <p:spPr>
          <a:xfrm>
            <a:off x="4003186" y="4383106"/>
            <a:ext cx="1222800" cy="3000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35" name="Google Shape;1135;p27"/>
          <p:cNvCxnSpPr>
            <a:stCxn id="1127" idx="2"/>
            <a:endCxn id="1128" idx="0"/>
          </p:cNvCxnSpPr>
          <p:nvPr/>
        </p:nvCxnSpPr>
        <p:spPr>
          <a:xfrm>
            <a:off x="4614661" y="1301531"/>
            <a:ext cx="0" cy="2037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36" name="Google Shape;1136;p27"/>
          <p:cNvCxnSpPr>
            <a:stCxn id="1128" idx="4"/>
            <a:endCxn id="1129" idx="0"/>
          </p:cNvCxnSpPr>
          <p:nvPr/>
        </p:nvCxnSpPr>
        <p:spPr>
          <a:xfrm>
            <a:off x="4614611" y="1875626"/>
            <a:ext cx="0" cy="2037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37" name="Google Shape;1137;p27"/>
          <p:cNvCxnSpPr>
            <a:stCxn id="1129" idx="2"/>
            <a:endCxn id="1130" idx="0"/>
          </p:cNvCxnSpPr>
          <p:nvPr/>
        </p:nvCxnSpPr>
        <p:spPr>
          <a:xfrm>
            <a:off x="4614565" y="2379280"/>
            <a:ext cx="0" cy="2037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38" name="Google Shape;1138;p27"/>
          <p:cNvCxnSpPr>
            <a:stCxn id="1130" idx="2"/>
            <a:endCxn id="1131" idx="0"/>
          </p:cNvCxnSpPr>
          <p:nvPr/>
        </p:nvCxnSpPr>
        <p:spPr>
          <a:xfrm>
            <a:off x="4614565" y="2882875"/>
            <a:ext cx="0" cy="2037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39" name="Google Shape;1139;p27"/>
          <p:cNvCxnSpPr>
            <a:stCxn id="1131" idx="1"/>
            <a:endCxn id="1132" idx="0"/>
          </p:cNvCxnSpPr>
          <p:nvPr/>
        </p:nvCxnSpPr>
        <p:spPr>
          <a:xfrm flipH="1">
            <a:off x="2108460" y="3363800"/>
            <a:ext cx="1648800" cy="4809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40" name="Google Shape;1140;p27"/>
          <p:cNvCxnSpPr>
            <a:stCxn id="1131" idx="3"/>
            <a:endCxn id="1133" idx="0"/>
          </p:cNvCxnSpPr>
          <p:nvPr/>
        </p:nvCxnSpPr>
        <p:spPr>
          <a:xfrm>
            <a:off x="5472016" y="3363800"/>
            <a:ext cx="1337700" cy="4809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41" name="Google Shape;1141;p27"/>
          <p:cNvCxnSpPr>
            <a:stCxn id="1132" idx="2"/>
            <a:endCxn id="1134" idx="1"/>
          </p:cNvCxnSpPr>
          <p:nvPr/>
        </p:nvCxnSpPr>
        <p:spPr>
          <a:xfrm rot="-5400000" flipH="1">
            <a:off x="2861550" y="3391738"/>
            <a:ext cx="388500" cy="18945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1142" name="Google Shape;1142;p27"/>
          <p:cNvCxnSpPr>
            <a:stCxn id="1133" idx="2"/>
            <a:endCxn id="1134" idx="3"/>
          </p:cNvCxnSpPr>
          <p:nvPr/>
        </p:nvCxnSpPr>
        <p:spPr>
          <a:xfrm rot="5400000">
            <a:off x="5823614" y="3546988"/>
            <a:ext cx="388500" cy="15840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sp>
        <p:nvSpPr>
          <p:cNvPr id="1143" name="Google Shape;1143;p27"/>
          <p:cNvSpPr txBox="1"/>
          <p:nvPr/>
        </p:nvSpPr>
        <p:spPr>
          <a:xfrm>
            <a:off x="4164907" y="959075"/>
            <a:ext cx="89911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>
                <a:solidFill>
                  <a:schemeClr val="dk2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COMEÇO</a:t>
            </a:r>
            <a:endParaRPr sz="1200" b="0" i="0" u="none" strike="noStrike" cap="none">
              <a:solidFill>
                <a:schemeClr val="dk2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44" name="Google Shape;1144;p27"/>
          <p:cNvSpPr txBox="1"/>
          <p:nvPr/>
        </p:nvSpPr>
        <p:spPr>
          <a:xfrm>
            <a:off x="3604293" y="1438760"/>
            <a:ext cx="2178518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100" b="0" i="0" u="none" strike="noStrike" cap="none">
                <a:solidFill>
                  <a:schemeClr val="dk2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Entrada: Nome da pessoa que você gosta</a:t>
            </a:r>
            <a:endParaRPr sz="1100" b="0" i="0" u="none" strike="noStrike" cap="none">
              <a:solidFill>
                <a:schemeClr val="dk2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45" name="Google Shape;1145;p27"/>
          <p:cNvSpPr txBox="1"/>
          <p:nvPr/>
        </p:nvSpPr>
        <p:spPr>
          <a:xfrm>
            <a:off x="2834415" y="2044606"/>
            <a:ext cx="3778419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>
                <a:solidFill>
                  <a:schemeClr val="dk2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Chamar a pessoa para comer um salgado na cantina</a:t>
            </a:r>
            <a:endParaRPr sz="1200" b="0" i="0" u="none" strike="noStrike" cap="none">
              <a:solidFill>
                <a:schemeClr val="dk2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46" name="Google Shape;1146;p27"/>
          <p:cNvSpPr txBox="1"/>
          <p:nvPr/>
        </p:nvSpPr>
        <p:spPr>
          <a:xfrm>
            <a:off x="3400761" y="2548231"/>
            <a:ext cx="253175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>
                <a:solidFill>
                  <a:schemeClr val="dk2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Esperar uma resposta da pessoa</a:t>
            </a:r>
            <a:endParaRPr sz="1200" b="0" i="0" u="none" strike="noStrike" cap="none">
              <a:solidFill>
                <a:schemeClr val="dk2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47" name="Google Shape;1147;p27"/>
          <p:cNvSpPr txBox="1"/>
          <p:nvPr/>
        </p:nvSpPr>
        <p:spPr>
          <a:xfrm>
            <a:off x="4063089" y="3182770"/>
            <a:ext cx="1102745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100" b="0" i="0" u="none" strike="noStrike" cap="none">
                <a:solidFill>
                  <a:schemeClr val="dk2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A pessoa aceitou?</a:t>
            </a:r>
            <a:endParaRPr sz="1100" b="0" i="0" u="none" strike="noStrike" cap="none">
              <a:solidFill>
                <a:schemeClr val="dk2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48" name="Google Shape;1148;p27"/>
          <p:cNvSpPr txBox="1"/>
          <p:nvPr/>
        </p:nvSpPr>
        <p:spPr>
          <a:xfrm>
            <a:off x="1395139" y="3810081"/>
            <a:ext cx="1666113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>
                <a:solidFill>
                  <a:schemeClr val="dk2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Encontro na cantina!</a:t>
            </a:r>
            <a:endParaRPr sz="1200" b="0" i="0" u="none" strike="noStrike" cap="none">
              <a:solidFill>
                <a:schemeClr val="dk2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49" name="Google Shape;1149;p27"/>
          <p:cNvSpPr txBox="1"/>
          <p:nvPr/>
        </p:nvSpPr>
        <p:spPr>
          <a:xfrm>
            <a:off x="5664440" y="3810068"/>
            <a:ext cx="2290552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>
                <a:solidFill>
                  <a:schemeClr val="dk2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Chorar no caminho para casa!</a:t>
            </a:r>
            <a:endParaRPr sz="1200" b="0" i="0" u="none" strike="noStrike" cap="none">
              <a:solidFill>
                <a:schemeClr val="dk2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50" name="Google Shape;1150;p27"/>
          <p:cNvSpPr txBox="1"/>
          <p:nvPr/>
        </p:nvSpPr>
        <p:spPr>
          <a:xfrm>
            <a:off x="4222933" y="4348455"/>
            <a:ext cx="88383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>
                <a:solidFill>
                  <a:schemeClr val="dk2"/>
                </a:solidFill>
                <a:latin typeface="Ubuntu Condensed"/>
                <a:ea typeface="Ubuntu Condensed"/>
                <a:cs typeface="Ubuntu Condensed"/>
                <a:sym typeface="Ubuntu Condensed"/>
              </a:rPr>
              <a:t>PARADA</a:t>
            </a:r>
            <a:endParaRPr sz="1200" b="0" i="0" u="none" strike="noStrike" cap="none">
              <a:solidFill>
                <a:schemeClr val="dk2"/>
              </a:solidFill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1151" name="Google Shape;1151;p27"/>
          <p:cNvSpPr txBox="1"/>
          <p:nvPr/>
        </p:nvSpPr>
        <p:spPr>
          <a:xfrm>
            <a:off x="2847462" y="3051856"/>
            <a:ext cx="416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Sim</a:t>
            </a:r>
            <a:endParaRPr sz="10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2" name="Google Shape;1152;p27"/>
          <p:cNvSpPr txBox="1"/>
          <p:nvPr/>
        </p:nvSpPr>
        <p:spPr>
          <a:xfrm>
            <a:off x="5932512" y="3051856"/>
            <a:ext cx="416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Não</a:t>
            </a:r>
            <a:endParaRPr sz="10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63"/>
          <p:cNvSpPr txBox="1">
            <a:spLocks noGrp="1"/>
          </p:cNvSpPr>
          <p:nvPr>
            <p:ph type="ctrTitle"/>
          </p:nvPr>
        </p:nvSpPr>
        <p:spPr>
          <a:xfrm flipH="1">
            <a:off x="2213530" y="0"/>
            <a:ext cx="4716941" cy="96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4000" b="1">
                <a:solidFill>
                  <a:schemeClr val="accent4"/>
                </a:solidFill>
              </a:rPr>
              <a:t>&gt; ATIVIDADE</a:t>
            </a:r>
            <a:endParaRPr sz="4000" b="1"/>
          </a:p>
        </p:txBody>
      </p:sp>
      <p:pic>
        <p:nvPicPr>
          <p:cNvPr id="1166" name="Google Shape;1166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Google Shape;1167;p63"/>
          <p:cNvSpPr txBox="1"/>
          <p:nvPr/>
        </p:nvSpPr>
        <p:spPr>
          <a:xfrm>
            <a:off x="1208142" y="1430508"/>
            <a:ext cx="6727715" cy="2893069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Elaborar um fluxograma (algoritmo) para resolver algum problema.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Utilizar os símbolos apresentados na aula.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Utilizar condição e entrada de dados, igual o último exemplo apresentado em aula.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Preferencialmente feito a mão.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Enviar foto da resolução.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7"/>
          <p:cNvSpPr txBox="1">
            <a:spLocks noGrp="1"/>
          </p:cNvSpPr>
          <p:nvPr>
            <p:ph type="ctrTitle" idx="4294967295"/>
          </p:nvPr>
        </p:nvSpPr>
        <p:spPr>
          <a:xfrm>
            <a:off x="2677319" y="2282825"/>
            <a:ext cx="3789362" cy="57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 Condensed SemiBold"/>
              <a:buNone/>
            </a:pPr>
            <a:r>
              <a:rPr lang="pt-BR" sz="44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Algoritmos: Fluxogramas e Pseudocódigo</a:t>
            </a:r>
            <a:endParaRPr sz="4400" b="0" i="0" u="none" strike="noStrike" cap="none">
              <a:solidFill>
                <a:schemeClr val="dk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8"/>
          <p:cNvSpPr txBox="1">
            <a:spLocks noGrp="1"/>
          </p:cNvSpPr>
          <p:nvPr>
            <p:ph type="ctrTitle"/>
          </p:nvPr>
        </p:nvSpPr>
        <p:spPr>
          <a:xfrm>
            <a:off x="2922053" y="1931458"/>
            <a:ext cx="4811362" cy="1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Capacidade de elaborar a solução de um problema de maneira esquemática</a:t>
            </a:r>
            <a:br>
              <a:rPr lang="pt-BR" sz="2400"/>
            </a:br>
            <a:endParaRPr sz="2400"/>
          </a:p>
        </p:txBody>
      </p:sp>
      <p:sp>
        <p:nvSpPr>
          <p:cNvPr id="760" name="Google Shape;760;p8"/>
          <p:cNvSpPr txBox="1">
            <a:spLocks noGrp="1"/>
          </p:cNvSpPr>
          <p:nvPr>
            <p:ph type="title" idx="2"/>
          </p:nvPr>
        </p:nvSpPr>
        <p:spPr>
          <a:xfrm>
            <a:off x="1086355" y="1931446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01</a:t>
            </a:r>
            <a:endParaRPr sz="2400"/>
          </a:p>
        </p:txBody>
      </p:sp>
      <p:sp>
        <p:nvSpPr>
          <p:cNvPr id="761" name="Google Shape;761;p8"/>
          <p:cNvSpPr txBox="1">
            <a:spLocks noGrp="1"/>
          </p:cNvSpPr>
          <p:nvPr>
            <p:ph type="ctrTitle" idx="3"/>
          </p:nvPr>
        </p:nvSpPr>
        <p:spPr>
          <a:xfrm>
            <a:off x="2922052" y="2773918"/>
            <a:ext cx="609435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Habilidade de desenvolvimento de algoritmos utilizando </a:t>
            </a:r>
            <a:br>
              <a:rPr lang="pt-BR" sz="2400"/>
            </a:br>
            <a:r>
              <a:rPr lang="pt-BR" sz="2400"/>
              <a:t>fluxogramas e pseudocódigos</a:t>
            </a:r>
            <a:endParaRPr/>
          </a:p>
        </p:txBody>
      </p:sp>
      <p:sp>
        <p:nvSpPr>
          <p:cNvPr id="762" name="Google Shape;762;p8"/>
          <p:cNvSpPr txBox="1">
            <a:spLocks noGrp="1"/>
          </p:cNvSpPr>
          <p:nvPr>
            <p:ph type="title" idx="4"/>
          </p:nvPr>
        </p:nvSpPr>
        <p:spPr>
          <a:xfrm>
            <a:off x="1086355" y="2773918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02</a:t>
            </a:r>
            <a:endParaRPr sz="2400"/>
          </a:p>
        </p:txBody>
      </p:sp>
      <p:sp>
        <p:nvSpPr>
          <p:cNvPr id="763" name="Google Shape;763;p8"/>
          <p:cNvSpPr txBox="1">
            <a:spLocks noGrp="1"/>
          </p:cNvSpPr>
          <p:nvPr>
            <p:ph type="ctrTitle" idx="9"/>
          </p:nvPr>
        </p:nvSpPr>
        <p:spPr>
          <a:xfrm>
            <a:off x="2922052" y="1149358"/>
            <a:ext cx="468377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800"/>
              <a:t>&gt; Objetivos de Aprendizagem</a:t>
            </a:r>
            <a:endParaRPr sz="2800"/>
          </a:p>
        </p:txBody>
      </p:sp>
      <p:cxnSp>
        <p:nvCxnSpPr>
          <p:cNvPr id="764" name="Google Shape;764;p8"/>
          <p:cNvCxnSpPr/>
          <p:nvPr/>
        </p:nvCxnSpPr>
        <p:spPr>
          <a:xfrm flipH="1">
            <a:off x="2736574" y="-51942"/>
            <a:ext cx="16879" cy="3749299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65" name="Google Shape;765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15" y="67787"/>
            <a:ext cx="933608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"/>
          <p:cNvSpPr txBox="1">
            <a:spLocks noGrp="1"/>
          </p:cNvSpPr>
          <p:nvPr>
            <p:ph type="ctrTitle"/>
          </p:nvPr>
        </p:nvSpPr>
        <p:spPr>
          <a:xfrm flipH="1">
            <a:off x="618325" y="256415"/>
            <a:ext cx="4463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800">
                <a:solidFill>
                  <a:schemeClr val="accent4"/>
                </a:solidFill>
              </a:rPr>
              <a:t>&gt; </a:t>
            </a:r>
            <a:r>
              <a:rPr lang="pt-BR" sz="2800">
                <a:solidFill>
                  <a:srgbClr val="FF0000"/>
                </a:solidFill>
              </a:rPr>
              <a:t>Fluxogramas</a:t>
            </a:r>
            <a:r>
              <a:rPr lang="pt-BR" sz="2800">
                <a:solidFill>
                  <a:schemeClr val="accent4"/>
                </a:solidFill>
              </a:rPr>
              <a:t> e Pseudocódigo</a:t>
            </a:r>
            <a:endParaRPr/>
          </a:p>
        </p:txBody>
      </p:sp>
      <p:sp>
        <p:nvSpPr>
          <p:cNvPr id="771" name="Google Shape;771;p4"/>
          <p:cNvSpPr txBox="1"/>
          <p:nvPr/>
        </p:nvSpPr>
        <p:spPr>
          <a:xfrm>
            <a:off x="1455445" y="936657"/>
            <a:ext cx="6533835" cy="2768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</a:pPr>
            <a:r>
              <a:rPr lang="pt-BR" sz="2400" b="0" i="0" u="none" strike="noStrike" cap="none">
                <a:solidFill>
                  <a:srgbClr val="FF0000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Fluxograma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Esquematização da solução de um problema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</a:pPr>
            <a:r>
              <a:rPr lang="pt-BR" sz="2400" b="0" i="0" u="none" strike="noStrike" cap="none">
                <a:solidFill>
                  <a:srgbClr val="FF0000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Pseudocódigo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</a:pPr>
            <a:endParaRPr sz="2400" b="0" i="0" u="none" strike="noStrike" cap="none">
              <a:solidFill>
                <a:schemeClr val="dk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Pré-código em uma linguagem que o computador ainda não entende</a:t>
            </a:r>
            <a:endParaRPr/>
          </a:p>
        </p:txBody>
      </p:sp>
      <p:sp>
        <p:nvSpPr>
          <p:cNvPr id="772" name="Google Shape;772;p4"/>
          <p:cNvSpPr txBox="1"/>
          <p:nvPr/>
        </p:nvSpPr>
        <p:spPr>
          <a:xfrm>
            <a:off x="1339701" y="4301393"/>
            <a:ext cx="5782211" cy="77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</a:pPr>
            <a:r>
              <a:rPr lang="pt-BR" sz="2000" b="0" i="0" u="none" strike="noStrike" cap="none">
                <a:solidFill>
                  <a:schemeClr val="dk2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“Se debugar é o processo de retirar erros, programar é o processo de adicioná-los” - Edsger Dijkstra</a:t>
            </a:r>
            <a:endParaRPr sz="2000" b="0" i="0" u="none" strike="noStrike" cap="none">
              <a:solidFill>
                <a:schemeClr val="dk2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pic>
        <p:nvPicPr>
          <p:cNvPr id="773" name="Google Shape;773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65725" y="3704808"/>
            <a:ext cx="1029099" cy="1372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0"/>
          <p:cNvSpPr txBox="1">
            <a:spLocks noGrp="1"/>
          </p:cNvSpPr>
          <p:nvPr>
            <p:ph type="ctrTitle" idx="4294967295"/>
          </p:nvPr>
        </p:nvSpPr>
        <p:spPr>
          <a:xfrm>
            <a:off x="524691" y="208992"/>
            <a:ext cx="494044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 SemiBol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 &gt; Calculando a média das notas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graphicFrame>
        <p:nvGraphicFramePr>
          <p:cNvPr id="780" name="Google Shape;780;p20"/>
          <p:cNvGraphicFramePr/>
          <p:nvPr>
            <p:extLst>
              <p:ext uri="{D42A27DB-BD31-4B8C-83A1-F6EECF244321}">
                <p14:modId xmlns:p14="http://schemas.microsoft.com/office/powerpoint/2010/main" val="1214071307"/>
              </p:ext>
            </p:extLst>
          </p:nvPr>
        </p:nvGraphicFramePr>
        <p:xfrm>
          <a:off x="1476238" y="1097016"/>
          <a:ext cx="6191525" cy="3277175"/>
        </p:xfrm>
        <a:graphic>
          <a:graphicData uri="http://schemas.openxmlformats.org/drawingml/2006/table">
            <a:tbl>
              <a:tblPr firstRow="1" bandRow="1">
                <a:tableStyleId>{E35FF368-89A3-4577-BC1C-A06F52CDE23C}</a:tableStyleId>
              </a:tblPr>
              <a:tblGrid>
                <a:gridCol w="1677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6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6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6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1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31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MATÉRIA</a:t>
                      </a:r>
                      <a:endParaRPr sz="1500" b="1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1º BIM</a:t>
                      </a:r>
                      <a:endParaRPr sz="1500" b="1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2º BIM</a:t>
                      </a:r>
                      <a:endParaRPr sz="1500" b="1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3º BIM</a:t>
                      </a:r>
                      <a:endParaRPr sz="1500" b="1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4º BIM</a:t>
                      </a:r>
                      <a:endParaRPr sz="1500" b="1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MÉDIA</a:t>
                      </a:r>
                      <a:endParaRPr sz="1500" b="1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PORTUGUÊS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5,70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6,50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8,40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???</a:t>
                      </a:r>
                      <a:endParaRPr sz="1500" b="1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MATEMÁTICA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6,80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7,50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9,20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???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ED. FÍSICA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8,90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9,00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10,00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9,50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???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HISTÓRIA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7,10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9,30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10,00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???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INGLÊS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7,00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6,50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9,00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???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FILOSOFIA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6,50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5,20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8,00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???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BIOLOGIA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7,50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9,30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???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 dirty="0">
                          <a:solidFill>
                            <a:schemeClr val="dk2"/>
                          </a:solidFill>
                        </a:rPr>
                        <a:t>QUÍMICA</a:t>
                      </a:r>
                      <a:endParaRPr sz="1500" b="0" i="0" u="none" strike="noStrike" cap="none" dirty="0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7,50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8,00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>
                          <a:solidFill>
                            <a:schemeClr val="dk2"/>
                          </a:solidFill>
                        </a:rPr>
                        <a:t>6,50</a:t>
                      </a:r>
                      <a:endParaRPr sz="1500" b="0" i="0" u="none" strike="noStrike" cap="none">
                        <a:solidFill>
                          <a:schemeClr val="dk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pt-BR" sz="1500" u="none" strike="noStrike" cap="none" dirty="0">
                          <a:solidFill>
                            <a:schemeClr val="dk2"/>
                          </a:solidFill>
                        </a:rPr>
                        <a:t>???</a:t>
                      </a:r>
                      <a:endParaRPr sz="1400" u="none" strike="noStrike" cap="none" dirty="0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7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Calculando a média das notas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Fluxograma</a:t>
            </a:r>
            <a:endParaRPr/>
          </a:p>
        </p:txBody>
      </p:sp>
      <p:pic>
        <p:nvPicPr>
          <p:cNvPr id="786" name="Google Shape;78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7" name="Google Shape;787;p27"/>
          <p:cNvGrpSpPr/>
          <p:nvPr/>
        </p:nvGrpSpPr>
        <p:grpSpPr>
          <a:xfrm>
            <a:off x="2757713" y="1209528"/>
            <a:ext cx="3628575" cy="3612526"/>
            <a:chOff x="2856103" y="1209528"/>
            <a:chExt cx="3628575" cy="3612526"/>
          </a:xfrm>
        </p:grpSpPr>
        <p:sp>
          <p:nvSpPr>
            <p:cNvPr id="788" name="Google Shape;788;p27"/>
            <p:cNvSpPr/>
            <p:nvPr/>
          </p:nvSpPr>
          <p:spPr>
            <a:xfrm>
              <a:off x="3769560" y="1209528"/>
              <a:ext cx="1801872" cy="415530"/>
            </a:xfrm>
            <a:prstGeom prst="flowChartTerminator">
              <a:avLst/>
            </a:prstGeom>
            <a:solidFill>
              <a:srgbClr val="00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pt-BR" sz="1400" b="1" i="0" u="none" strike="noStrike" cap="none">
                  <a:solidFill>
                    <a:srgbClr val="000000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COMEÇO</a:t>
              </a:r>
              <a:endParaRPr sz="14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endParaRPr>
            </a:p>
          </p:txBody>
        </p:sp>
        <p:sp>
          <p:nvSpPr>
            <p:cNvPr id="789" name="Google Shape;789;p27"/>
            <p:cNvSpPr/>
            <p:nvPr/>
          </p:nvSpPr>
          <p:spPr>
            <a:xfrm>
              <a:off x="3769560" y="4406524"/>
              <a:ext cx="1801872" cy="415530"/>
            </a:xfrm>
            <a:prstGeom prst="flowChartTerminator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pt-BR" sz="1400" b="1" i="0" u="none" strike="noStrike" cap="none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PARADA</a:t>
              </a:r>
              <a:endParaRPr sz="1400" b="1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endParaRPr>
            </a:p>
          </p:txBody>
        </p:sp>
        <p:sp>
          <p:nvSpPr>
            <p:cNvPr id="790" name="Google Shape;790;p27"/>
            <p:cNvSpPr/>
            <p:nvPr/>
          </p:nvSpPr>
          <p:spPr>
            <a:xfrm>
              <a:off x="2856103" y="1952429"/>
              <a:ext cx="3628575" cy="682500"/>
            </a:xfrm>
            <a:prstGeom prst="flowChartInputOutput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pt-BR" sz="1300" b="1" i="1" u="none" strike="noStrike" cap="none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Input</a:t>
              </a:r>
              <a:r>
                <a:rPr lang="pt-BR" sz="1300" b="1" i="0" u="none" strike="noStrike" cap="none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: Nota 1, 2, 3 e 4</a:t>
              </a:r>
              <a:endParaRPr sz="1300" b="1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endParaRPr>
            </a:p>
          </p:txBody>
        </p:sp>
        <p:sp>
          <p:nvSpPr>
            <p:cNvPr id="791" name="Google Shape;791;p27"/>
            <p:cNvSpPr/>
            <p:nvPr/>
          </p:nvSpPr>
          <p:spPr>
            <a:xfrm>
              <a:off x="3253491" y="2947794"/>
              <a:ext cx="2833800" cy="415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pt-BR" sz="1400" b="1" i="0" u="none" strike="noStrike" cap="none">
                  <a:solidFill>
                    <a:srgbClr val="000000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Realizar média</a:t>
              </a:r>
              <a:endParaRPr sz="14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endParaRPr>
            </a:p>
          </p:txBody>
        </p:sp>
        <p:sp>
          <p:nvSpPr>
            <p:cNvPr id="792" name="Google Shape;792;p27"/>
            <p:cNvSpPr/>
            <p:nvPr/>
          </p:nvSpPr>
          <p:spPr>
            <a:xfrm>
              <a:off x="2947625" y="3674654"/>
              <a:ext cx="3445725" cy="531225"/>
            </a:xfrm>
            <a:prstGeom prst="flowChartInputOutput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pt-BR" sz="1300" b="1" i="1" u="none" strike="noStrike" cap="none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Output</a:t>
              </a:r>
              <a:r>
                <a:rPr lang="pt-BR" sz="1300" b="1" i="0" u="none" strike="noStrike" cap="none">
                  <a:solidFill>
                    <a:srgbClr val="FFFFFF"/>
                  </a:solidFill>
                  <a:latin typeface="Courier Prime"/>
                  <a:ea typeface="Courier Prime"/>
                  <a:cs typeface="Courier Prime"/>
                  <a:sym typeface="Courier Prime"/>
                </a:rPr>
                <a:t>: Apresentar o resultado </a:t>
              </a:r>
              <a:endParaRPr sz="1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endParaRPr>
            </a:p>
          </p:txBody>
        </p:sp>
        <p:cxnSp>
          <p:nvCxnSpPr>
            <p:cNvPr id="793" name="Google Shape;793;p27"/>
            <p:cNvCxnSpPr>
              <a:stCxn id="788" idx="2"/>
              <a:endCxn id="790" idx="1"/>
            </p:cNvCxnSpPr>
            <p:nvPr/>
          </p:nvCxnSpPr>
          <p:spPr>
            <a:xfrm>
              <a:off x="4670496" y="1625058"/>
              <a:ext cx="0" cy="3273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794" name="Google Shape;794;p27"/>
            <p:cNvCxnSpPr>
              <a:stCxn id="790" idx="4"/>
              <a:endCxn id="791" idx="0"/>
            </p:cNvCxnSpPr>
            <p:nvPr/>
          </p:nvCxnSpPr>
          <p:spPr>
            <a:xfrm>
              <a:off x="4670391" y="2634929"/>
              <a:ext cx="0" cy="3129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795" name="Google Shape;795;p27"/>
            <p:cNvCxnSpPr>
              <a:stCxn id="791" idx="2"/>
              <a:endCxn id="792" idx="1"/>
            </p:cNvCxnSpPr>
            <p:nvPr/>
          </p:nvCxnSpPr>
          <p:spPr>
            <a:xfrm>
              <a:off x="4670391" y="3363294"/>
              <a:ext cx="0" cy="3114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796" name="Google Shape;796;p27"/>
            <p:cNvCxnSpPr>
              <a:stCxn id="792" idx="4"/>
              <a:endCxn id="789" idx="0"/>
            </p:cNvCxnSpPr>
            <p:nvPr/>
          </p:nvCxnSpPr>
          <p:spPr>
            <a:xfrm>
              <a:off x="4670488" y="4205879"/>
              <a:ext cx="0" cy="2007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61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Calculando a média das notas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Pseudocódigo</a:t>
            </a:r>
            <a:endParaRPr/>
          </a:p>
        </p:txBody>
      </p:sp>
      <p:pic>
        <p:nvPicPr>
          <p:cNvPr id="802" name="Google Shape;802;p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61"/>
          <p:cNvSpPr txBox="1"/>
          <p:nvPr/>
        </p:nvSpPr>
        <p:spPr>
          <a:xfrm>
            <a:off x="969053" y="1814303"/>
            <a:ext cx="7205895" cy="201590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 Entrada: nota 1. nota 2, nota 3, nota 4</a:t>
            </a: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2 Média &lt;- soma(nota 1 + nota 2 + nota 3 + nota 4) /4</a:t>
            </a: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3 Saída: Apresentar a média do estudante</a:t>
            </a: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4 Parada</a:t>
            </a:r>
            <a:endParaRPr sz="18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62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Calculando a média das notas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Pseudocódigo</a:t>
            </a:r>
            <a:endParaRPr/>
          </a:p>
        </p:txBody>
      </p:sp>
      <p:pic>
        <p:nvPicPr>
          <p:cNvPr id="809" name="Google Shape;809;p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0" name="Google Shape;810;p62"/>
          <p:cNvSpPr txBox="1"/>
          <p:nvPr/>
        </p:nvSpPr>
        <p:spPr>
          <a:xfrm>
            <a:off x="791844" y="1523681"/>
            <a:ext cx="7205895" cy="2569904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 Entrada: nota 1. nota 2, nota 3, nota 4</a:t>
            </a: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2 Média &lt;- soma(nota 1 + nota 2 + nota 3 + nota 4) /4</a:t>
            </a: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3 Saída: Apresentar a média do estudante</a:t>
            </a: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4 Parada				</a:t>
            </a:r>
            <a:r>
              <a:rPr lang="pt-BR" sz="1700" b="1" i="0" u="none" strike="noStrike" cap="none">
                <a:solidFill>
                  <a:schemeClr val="accent4"/>
                </a:solidFill>
                <a:latin typeface="Courier Prime"/>
                <a:ea typeface="Courier Prime"/>
                <a:cs typeface="Courier Prime"/>
                <a:sym typeface="Courier Prime"/>
              </a:rPr>
              <a:t>28.80 / 4 = 7.20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8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8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pic>
        <p:nvPicPr>
          <p:cNvPr id="811" name="Google Shape;811;p62"/>
          <p:cNvPicPr preferRelativeResize="0"/>
          <p:nvPr/>
        </p:nvPicPr>
        <p:blipFill rotWithShape="1">
          <a:blip r:embed="rId4">
            <a:alphaModFix/>
          </a:blip>
          <a:srcRect l="36211" t="37553" r="21271" b="53567"/>
          <a:stretch/>
        </p:blipFill>
        <p:spPr>
          <a:xfrm>
            <a:off x="2450892" y="3502297"/>
            <a:ext cx="3887797" cy="456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6" name="Google Shape;816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63"/>
          <p:cNvSpPr txBox="1">
            <a:spLocks noGrp="1"/>
          </p:cNvSpPr>
          <p:nvPr>
            <p:ph type="ctrTitle" idx="4294967295"/>
          </p:nvPr>
        </p:nvSpPr>
        <p:spPr>
          <a:xfrm>
            <a:off x="482159" y="187727"/>
            <a:ext cx="72725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 SemiBol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 &gt; Procurando o maior valor dentre uma lista de números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graphicFrame>
        <p:nvGraphicFramePr>
          <p:cNvPr id="818" name="Google Shape;818;p63"/>
          <p:cNvGraphicFramePr/>
          <p:nvPr>
            <p:extLst>
              <p:ext uri="{D42A27DB-BD31-4B8C-83A1-F6EECF244321}">
                <p14:modId xmlns:p14="http://schemas.microsoft.com/office/powerpoint/2010/main" val="634982379"/>
              </p:ext>
            </p:extLst>
          </p:nvPr>
        </p:nvGraphicFramePr>
        <p:xfrm>
          <a:off x="1767350" y="1123617"/>
          <a:ext cx="5552575" cy="3299550"/>
        </p:xfrm>
        <a:graphic>
          <a:graphicData uri="http://schemas.openxmlformats.org/drawingml/2006/table">
            <a:tbl>
              <a:tblPr firstRow="1" bandRow="1">
                <a:tableStyleId>{E35FF368-89A3-4577-BC1C-A06F52CDE23C}</a:tableStyleId>
              </a:tblPr>
              <a:tblGrid>
                <a:gridCol w="1504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3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9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96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1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MATÉRIA</a:t>
                      </a:r>
                      <a:endParaRPr sz="1400" b="1" i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1º BIM</a:t>
                      </a:r>
                      <a:endParaRPr sz="1400" b="1" i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2º BIM</a:t>
                      </a:r>
                      <a:endParaRPr sz="1400" b="1" i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3º BIM</a:t>
                      </a:r>
                      <a:endParaRPr sz="1400" b="1" i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4º BIM</a:t>
                      </a:r>
                      <a:endParaRPr sz="1400" b="1" i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MÉDIA</a:t>
                      </a:r>
                      <a:endParaRPr sz="1400" b="1" i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PORTUGUÊS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5,70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6,50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8,40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7,20</a:t>
                      </a:r>
                      <a:endParaRPr sz="1400" b="1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MATEMÁTICA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6,80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7,50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9,20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8,00</a:t>
                      </a:r>
                      <a:endParaRPr sz="1400" b="1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ED. FÍSICA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8,90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9,00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10,00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9,50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9,35</a:t>
                      </a:r>
                      <a:endParaRPr sz="1400" b="1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HISTÓRIA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7,10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9,30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10,00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8,65</a:t>
                      </a:r>
                      <a:endParaRPr sz="1400" b="1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INGLÊS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7,00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6,50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9,00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7,68</a:t>
                      </a:r>
                      <a:endParaRPr sz="1400" b="1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FILOSOFIA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6,50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5,20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8,00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6,98</a:t>
                      </a:r>
                      <a:endParaRPr sz="1400" b="1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BIOLOGIA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7,50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8,20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9,30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>
                          <a:solidFill>
                            <a:schemeClr val="dk2"/>
                          </a:solidFill>
                        </a:rPr>
                        <a:t>8,38</a:t>
                      </a:r>
                      <a:endParaRPr sz="1400" b="1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QUÍMICA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7,50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8,00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6,50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b="1" u="none" strike="noStrike" cap="none" dirty="0">
                          <a:solidFill>
                            <a:schemeClr val="dk2"/>
                          </a:solidFill>
                        </a:rPr>
                        <a:t>7,63</a:t>
                      </a:r>
                      <a:endParaRPr sz="1400" b="1" u="none" strike="noStrike" cap="none" dirty="0">
                        <a:solidFill>
                          <a:schemeClr val="dk2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4"/>
          <p:cNvSpPr txBox="1">
            <a:spLocks noGrp="1"/>
          </p:cNvSpPr>
          <p:nvPr>
            <p:ph type="ctrTitle"/>
          </p:nvPr>
        </p:nvSpPr>
        <p:spPr>
          <a:xfrm flipH="1">
            <a:off x="618325" y="256415"/>
            <a:ext cx="4463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>
                <a:solidFill>
                  <a:schemeClr val="accent4"/>
                </a:solidFill>
              </a:rPr>
              <a:t>&gt; Conteúdo Programático</a:t>
            </a:r>
            <a:endParaRPr sz="2800">
              <a:solidFill>
                <a:schemeClr val="accent4"/>
              </a:solidFill>
            </a:endParaRPr>
          </a:p>
        </p:txBody>
      </p:sp>
      <p:graphicFrame>
        <p:nvGraphicFramePr>
          <p:cNvPr id="754" name="Google Shape;754;p4"/>
          <p:cNvGraphicFramePr/>
          <p:nvPr/>
        </p:nvGraphicFramePr>
        <p:xfrm>
          <a:off x="1563757" y="1676400"/>
          <a:ext cx="5890600" cy="1536550"/>
        </p:xfrm>
        <a:graphic>
          <a:graphicData uri="http://schemas.openxmlformats.org/drawingml/2006/table">
            <a:tbl>
              <a:tblPr>
                <a:noFill/>
                <a:tableStyleId>{ED095E2E-FB31-449E-8C6D-3BEFD6E58E59}</a:tableStyleId>
              </a:tblPr>
              <a:tblGrid>
                <a:gridCol w="144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2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2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4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Item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Conteúdo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Carga Horária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u="none" strike="noStrike" cap="none"/>
                        <a:t>Módulo I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u="none" strike="noStrike" cap="none"/>
                        <a:t>Pensamento computacional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2h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4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Módulo II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u="none" strike="noStrike" cap="none"/>
                        <a:t>Scratch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8h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4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TOTAL: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10h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3" name="Google Shape;823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64"/>
          <p:cNvSpPr txBox="1">
            <a:spLocks noGrp="1"/>
          </p:cNvSpPr>
          <p:nvPr>
            <p:ph type="ctrTitle" idx="4294967295"/>
          </p:nvPr>
        </p:nvSpPr>
        <p:spPr>
          <a:xfrm>
            <a:off x="482159" y="187727"/>
            <a:ext cx="72725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 SemiBol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 &gt;  Procurar a maior média dentre a lista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825" name="Google Shape;825;p64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65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Fluxograma</a:t>
            </a:r>
            <a:endParaRPr/>
          </a:p>
        </p:txBody>
      </p:sp>
      <p:pic>
        <p:nvPicPr>
          <p:cNvPr id="831" name="Google Shape;831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2" name="Google Shape;832;p65"/>
          <p:cNvSpPr/>
          <p:nvPr/>
        </p:nvSpPr>
        <p:spPr>
          <a:xfrm>
            <a:off x="2795395" y="881108"/>
            <a:ext cx="804546" cy="240786"/>
          </a:xfrm>
          <a:prstGeom prst="flowChartTerminator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1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Começo</a:t>
            </a:r>
            <a:endParaRPr sz="1100" b="1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33" name="Google Shape;833;p65"/>
          <p:cNvSpPr/>
          <p:nvPr/>
        </p:nvSpPr>
        <p:spPr>
          <a:xfrm>
            <a:off x="2006279" y="1310693"/>
            <a:ext cx="2382778" cy="346645"/>
          </a:xfrm>
          <a:prstGeom prst="flowChartInputOutput">
            <a:avLst/>
          </a:prstGeom>
          <a:solidFill>
            <a:srgbClr val="741B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1" i="1" u="none" strike="noStrike" cap="non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pt-BR" sz="1200" b="1" i="0" u="none" strike="noStrike" cap="non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: Lista de números</a:t>
            </a:r>
            <a:endParaRPr sz="1200" b="1" i="0" u="none" strike="noStrike" cap="non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34" name="Google Shape;834;p65"/>
          <p:cNvSpPr/>
          <p:nvPr/>
        </p:nvSpPr>
        <p:spPr>
          <a:xfrm>
            <a:off x="685639" y="1826947"/>
            <a:ext cx="5024100" cy="30360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Definir o primeiro elemento como sendo o “maior”</a:t>
            </a:r>
            <a:endParaRPr sz="1300" b="1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35" name="Google Shape;835;p65"/>
          <p:cNvSpPr/>
          <p:nvPr/>
        </p:nvSpPr>
        <p:spPr>
          <a:xfrm>
            <a:off x="1860926" y="3792111"/>
            <a:ext cx="2684006" cy="685609"/>
          </a:xfrm>
          <a:prstGeom prst="flowChartDecision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10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 próximo elemento é maior que o “maior”?</a:t>
            </a:r>
            <a:endParaRPr sz="1000" b="1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36" name="Google Shape;836;p65"/>
          <p:cNvSpPr/>
          <p:nvPr/>
        </p:nvSpPr>
        <p:spPr>
          <a:xfrm>
            <a:off x="4866055" y="3852853"/>
            <a:ext cx="3040500" cy="57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Definir o elemento encontrado como sendo o “maior”</a:t>
            </a:r>
            <a:endParaRPr sz="1300" b="1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37" name="Google Shape;837;p65"/>
          <p:cNvSpPr/>
          <p:nvPr/>
        </p:nvSpPr>
        <p:spPr>
          <a:xfrm>
            <a:off x="1850332" y="2277911"/>
            <a:ext cx="2694613" cy="801324"/>
          </a:xfrm>
          <a:prstGeom prst="flowChartDecision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Existem mais números a serem analisados?</a:t>
            </a:r>
            <a:endParaRPr sz="1000" b="1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38" name="Google Shape;838;p65"/>
          <p:cNvSpPr/>
          <p:nvPr/>
        </p:nvSpPr>
        <p:spPr>
          <a:xfrm>
            <a:off x="1850332" y="3249373"/>
            <a:ext cx="2694600" cy="37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3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Analisa o próximo número</a:t>
            </a:r>
            <a:endParaRPr sz="1300" b="1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39" name="Google Shape;839;p65"/>
          <p:cNvSpPr/>
          <p:nvPr/>
        </p:nvSpPr>
        <p:spPr>
          <a:xfrm>
            <a:off x="5211737" y="2460055"/>
            <a:ext cx="2694613" cy="451308"/>
          </a:xfrm>
          <a:prstGeom prst="flowChartInputOutput">
            <a:avLst/>
          </a:prstGeom>
          <a:solidFill>
            <a:srgbClr val="741B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1" u="none" strike="noStrike" cap="non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Output</a:t>
            </a:r>
            <a:r>
              <a:rPr lang="pt-BR" sz="1400" b="1" i="0" u="none" strike="noStrike" cap="non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: Maior número</a:t>
            </a:r>
            <a:endParaRPr sz="1400" b="1" i="0" u="none" strike="noStrike" cap="non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840" name="Google Shape;840;p65"/>
          <p:cNvCxnSpPr>
            <a:stCxn id="832" idx="2"/>
            <a:endCxn id="833" idx="1"/>
          </p:cNvCxnSpPr>
          <p:nvPr/>
        </p:nvCxnSpPr>
        <p:spPr>
          <a:xfrm>
            <a:off x="3197668" y="1121894"/>
            <a:ext cx="0" cy="1887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841" name="Google Shape;841;p65"/>
          <p:cNvCxnSpPr>
            <a:stCxn id="833" idx="4"/>
            <a:endCxn id="834" idx="0"/>
          </p:cNvCxnSpPr>
          <p:nvPr/>
        </p:nvCxnSpPr>
        <p:spPr>
          <a:xfrm>
            <a:off x="3197668" y="1657338"/>
            <a:ext cx="0" cy="1695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842" name="Google Shape;842;p65"/>
          <p:cNvCxnSpPr>
            <a:stCxn id="834" idx="2"/>
            <a:endCxn id="837" idx="0"/>
          </p:cNvCxnSpPr>
          <p:nvPr/>
        </p:nvCxnSpPr>
        <p:spPr>
          <a:xfrm>
            <a:off x="3197689" y="2130553"/>
            <a:ext cx="0" cy="1473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843" name="Google Shape;843;p65"/>
          <p:cNvCxnSpPr>
            <a:stCxn id="837" idx="3"/>
            <a:endCxn id="839" idx="2"/>
          </p:cNvCxnSpPr>
          <p:nvPr/>
        </p:nvCxnSpPr>
        <p:spPr>
          <a:xfrm>
            <a:off x="4544945" y="2678573"/>
            <a:ext cx="936300" cy="72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844" name="Google Shape;844;p65"/>
          <p:cNvCxnSpPr>
            <a:stCxn id="837" idx="2"/>
            <a:endCxn id="838" idx="0"/>
          </p:cNvCxnSpPr>
          <p:nvPr/>
        </p:nvCxnSpPr>
        <p:spPr>
          <a:xfrm>
            <a:off x="3197639" y="3079235"/>
            <a:ext cx="0" cy="170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845" name="Google Shape;845;p65"/>
          <p:cNvCxnSpPr>
            <a:stCxn id="838" idx="2"/>
            <a:endCxn id="835" idx="0"/>
          </p:cNvCxnSpPr>
          <p:nvPr/>
        </p:nvCxnSpPr>
        <p:spPr>
          <a:xfrm>
            <a:off x="3197632" y="3621973"/>
            <a:ext cx="5400" cy="170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846" name="Google Shape;846;p65"/>
          <p:cNvCxnSpPr>
            <a:stCxn id="835" idx="3"/>
            <a:endCxn id="836" idx="1"/>
          </p:cNvCxnSpPr>
          <p:nvPr/>
        </p:nvCxnSpPr>
        <p:spPr>
          <a:xfrm>
            <a:off x="4544932" y="4134916"/>
            <a:ext cx="321000" cy="33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847" name="Google Shape;847;p65"/>
          <p:cNvCxnSpPr>
            <a:stCxn id="836" idx="2"/>
            <a:endCxn id="837" idx="1"/>
          </p:cNvCxnSpPr>
          <p:nvPr/>
        </p:nvCxnSpPr>
        <p:spPr>
          <a:xfrm rot="5400000" flipH="1">
            <a:off x="3245905" y="1283053"/>
            <a:ext cx="1744800" cy="4536000"/>
          </a:xfrm>
          <a:prstGeom prst="bentConnector4">
            <a:avLst>
              <a:gd name="adj1" fmla="val -13102"/>
              <a:gd name="adj2" fmla="val 105039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849" name="Google Shape;849;p65"/>
          <p:cNvSpPr txBox="1"/>
          <p:nvPr/>
        </p:nvSpPr>
        <p:spPr>
          <a:xfrm>
            <a:off x="4656351" y="2335704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Não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50" name="Google Shape;850;p65"/>
          <p:cNvSpPr txBox="1"/>
          <p:nvPr/>
        </p:nvSpPr>
        <p:spPr>
          <a:xfrm>
            <a:off x="4310976" y="3716979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Sim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51" name="Google Shape;851;p65"/>
          <p:cNvSpPr txBox="1"/>
          <p:nvPr/>
        </p:nvSpPr>
        <p:spPr>
          <a:xfrm>
            <a:off x="959795" y="3506923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 dirty="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Não</a:t>
            </a:r>
            <a:endParaRPr sz="1400" b="1" i="0" u="none" strike="noStrike" cap="none" dirty="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52" name="Google Shape;852;p65"/>
          <p:cNvSpPr txBox="1"/>
          <p:nvPr/>
        </p:nvSpPr>
        <p:spPr>
          <a:xfrm>
            <a:off x="3197676" y="2964204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Sim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53" name="Google Shape;853;p65"/>
          <p:cNvSpPr/>
          <p:nvPr/>
        </p:nvSpPr>
        <p:spPr>
          <a:xfrm>
            <a:off x="7573622" y="3120629"/>
            <a:ext cx="936306" cy="261576"/>
          </a:xfrm>
          <a:prstGeom prst="flowChartTerminator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0" u="none" strike="noStrike" cap="none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PARADA</a:t>
            </a:r>
            <a:endParaRPr sz="1000" b="1" i="0" u="none" strike="noStrike" cap="none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854" name="Google Shape;854;p65"/>
          <p:cNvCxnSpPr>
            <a:stCxn id="839" idx="5"/>
            <a:endCxn id="853" idx="0"/>
          </p:cNvCxnSpPr>
          <p:nvPr/>
        </p:nvCxnSpPr>
        <p:spPr>
          <a:xfrm>
            <a:off x="7636889" y="2685709"/>
            <a:ext cx="405000" cy="4350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8" name="Google Shape;847;p65">
            <a:extLst>
              <a:ext uri="{FF2B5EF4-FFF2-40B4-BE49-F238E27FC236}">
                <a16:creationId xmlns:a16="http://schemas.microsoft.com/office/drawing/2014/main" id="{E6F4E311-6A1A-4ACF-A2CC-5736D24893E3}"/>
              </a:ext>
            </a:extLst>
          </p:cNvPr>
          <p:cNvCxnSpPr>
            <a:cxnSpLocks/>
            <a:stCxn id="835" idx="2"/>
            <a:endCxn id="837" idx="1"/>
          </p:cNvCxnSpPr>
          <p:nvPr/>
        </p:nvCxnSpPr>
        <p:spPr>
          <a:xfrm rot="5400000" flipH="1">
            <a:off x="1627057" y="2901849"/>
            <a:ext cx="1799147" cy="1352597"/>
          </a:xfrm>
          <a:prstGeom prst="bentConnector4">
            <a:avLst>
              <a:gd name="adj1" fmla="val -19906"/>
              <a:gd name="adj2" fmla="val 130985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66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Pseudocódigo</a:t>
            </a:r>
            <a:endParaRPr/>
          </a:p>
        </p:txBody>
      </p:sp>
      <p:pic>
        <p:nvPicPr>
          <p:cNvPr id="860" name="Google Shape;860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1" name="Google Shape;861;p66"/>
          <p:cNvSpPr txBox="1"/>
          <p:nvPr/>
        </p:nvSpPr>
        <p:spPr>
          <a:xfrm>
            <a:off x="763490" y="1431531"/>
            <a:ext cx="7397434" cy="280073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 Entrada: lista de valores e o valor a ser encontrado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2 Maior_valor &lt;- primeiro elemento da lista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3 </a:t>
            </a:r>
            <a:r>
              <a:rPr lang="pt-BR" sz="1700" b="1" i="0" u="none" strike="noStrike" cap="none">
                <a:solidFill>
                  <a:srgbClr val="0070C0"/>
                </a:solidFill>
                <a:latin typeface="Courier Prime"/>
                <a:ea typeface="Courier Prime"/>
                <a:cs typeface="Courier Prime"/>
                <a:sym typeface="Courier Prime"/>
              </a:rPr>
              <a:t>Para cada </a:t>
            </a: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item na lista: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4	</a:t>
            </a:r>
            <a:r>
              <a:rPr lang="pt-BR" sz="1700" b="1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Se</a:t>
            </a: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item &gt; Maior_valor: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5		</a:t>
            </a:r>
            <a:r>
              <a:rPr lang="pt-BR" sz="1700" b="1" i="0" u="none" strike="noStrike" cap="none">
                <a:solidFill>
                  <a:srgbClr val="00B050"/>
                </a:solidFill>
                <a:latin typeface="Courier Prime"/>
                <a:ea typeface="Courier Prime"/>
                <a:cs typeface="Courier Prime"/>
                <a:sym typeface="Courier Prime"/>
              </a:rPr>
              <a:t>Então</a:t>
            </a: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Maior_valor &lt;- item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6 Saída: Apresentar o Maior_valor encontrado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7 Parada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67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867" name="Google Shape;867;p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67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68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874" name="Google Shape;874;p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5" name="Google Shape;875;p68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68"/>
          <p:cNvSpPr/>
          <p:nvPr/>
        </p:nvSpPr>
        <p:spPr>
          <a:xfrm>
            <a:off x="1430331" y="2287073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Google Shape;877;p68"/>
          <p:cNvSpPr txBox="1"/>
          <p:nvPr/>
        </p:nvSpPr>
        <p:spPr>
          <a:xfrm>
            <a:off x="3053599" y="3287672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7,20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69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883" name="Google Shape;883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4" name="Google Shape;884;p69"/>
          <p:cNvSpPr txBox="1"/>
          <p:nvPr/>
        </p:nvSpPr>
        <p:spPr>
          <a:xfrm>
            <a:off x="1141249" y="1610534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69"/>
          <p:cNvSpPr/>
          <p:nvPr/>
        </p:nvSpPr>
        <p:spPr>
          <a:xfrm>
            <a:off x="1217679" y="1610535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69"/>
          <p:cNvSpPr txBox="1"/>
          <p:nvPr/>
        </p:nvSpPr>
        <p:spPr>
          <a:xfrm>
            <a:off x="2646860" y="2657298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7,20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887" name="Google Shape;887;p69"/>
          <p:cNvSpPr/>
          <p:nvPr/>
        </p:nvSpPr>
        <p:spPr>
          <a:xfrm>
            <a:off x="2008972" y="1610536"/>
            <a:ext cx="714863" cy="569354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8" name="Google Shape;888;p69"/>
          <p:cNvSpPr txBox="1"/>
          <p:nvPr/>
        </p:nvSpPr>
        <p:spPr>
          <a:xfrm>
            <a:off x="1167397" y="3781006"/>
            <a:ext cx="6383901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8,00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é maior que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7,20? </a:t>
            </a:r>
            <a:r>
              <a:rPr lang="pt-BR" sz="3000" b="0" i="0" u="none" strike="noStrike" cap="none">
                <a:solidFill>
                  <a:srgbClr val="00B050"/>
                </a:solidFill>
                <a:latin typeface="Courier Prime"/>
                <a:ea typeface="Courier Prime"/>
                <a:cs typeface="Courier Prime"/>
                <a:sym typeface="Courier Prime"/>
              </a:rPr>
              <a:t>Sim!</a:t>
            </a:r>
            <a:endParaRPr sz="3000" b="0" i="0" u="none" strike="noStrike" cap="none">
              <a:solidFill>
                <a:srgbClr val="00B05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70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894" name="Google Shape;894;p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70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70"/>
          <p:cNvSpPr/>
          <p:nvPr/>
        </p:nvSpPr>
        <p:spPr>
          <a:xfrm>
            <a:off x="2217140" y="2287072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70"/>
          <p:cNvSpPr txBox="1"/>
          <p:nvPr/>
        </p:nvSpPr>
        <p:spPr>
          <a:xfrm>
            <a:off x="3053599" y="3287672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8,00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71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03" name="Google Shape;903;p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71"/>
          <p:cNvSpPr txBox="1"/>
          <p:nvPr/>
        </p:nvSpPr>
        <p:spPr>
          <a:xfrm>
            <a:off x="1141249" y="1610534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71"/>
          <p:cNvSpPr/>
          <p:nvPr/>
        </p:nvSpPr>
        <p:spPr>
          <a:xfrm>
            <a:off x="2011577" y="1610535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71"/>
          <p:cNvSpPr txBox="1"/>
          <p:nvPr/>
        </p:nvSpPr>
        <p:spPr>
          <a:xfrm>
            <a:off x="2646860" y="2657298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8,00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907" name="Google Shape;907;p71"/>
          <p:cNvSpPr/>
          <p:nvPr/>
        </p:nvSpPr>
        <p:spPr>
          <a:xfrm>
            <a:off x="2802870" y="1610536"/>
            <a:ext cx="714863" cy="569354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71"/>
          <p:cNvSpPr txBox="1"/>
          <p:nvPr/>
        </p:nvSpPr>
        <p:spPr>
          <a:xfrm>
            <a:off x="1167397" y="3781006"/>
            <a:ext cx="6383901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é maior que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8,00? </a:t>
            </a:r>
            <a:r>
              <a:rPr lang="pt-BR" sz="3000" b="0" i="0" u="none" strike="noStrike" cap="none">
                <a:solidFill>
                  <a:srgbClr val="00B050"/>
                </a:solidFill>
                <a:latin typeface="Courier Prime"/>
                <a:ea typeface="Courier Prime"/>
                <a:cs typeface="Courier Prime"/>
                <a:sym typeface="Courier Prime"/>
              </a:rPr>
              <a:t>Sim!</a:t>
            </a:r>
            <a:endParaRPr sz="3000" b="0" i="0" u="none" strike="noStrike" cap="none">
              <a:solidFill>
                <a:srgbClr val="00B05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2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14" name="Google Shape;914;p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72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72"/>
          <p:cNvSpPr/>
          <p:nvPr/>
        </p:nvSpPr>
        <p:spPr>
          <a:xfrm>
            <a:off x="3003983" y="2287073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72"/>
          <p:cNvSpPr txBox="1"/>
          <p:nvPr/>
        </p:nvSpPr>
        <p:spPr>
          <a:xfrm>
            <a:off x="3053599" y="3287672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73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23" name="Google Shape;923;p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4" name="Google Shape;924;p73"/>
          <p:cNvSpPr txBox="1"/>
          <p:nvPr/>
        </p:nvSpPr>
        <p:spPr>
          <a:xfrm>
            <a:off x="1141249" y="1610534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5" name="Google Shape;925;p73"/>
          <p:cNvSpPr/>
          <p:nvPr/>
        </p:nvSpPr>
        <p:spPr>
          <a:xfrm>
            <a:off x="2805475" y="1610535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Google Shape;926;p73"/>
          <p:cNvSpPr txBox="1"/>
          <p:nvPr/>
        </p:nvSpPr>
        <p:spPr>
          <a:xfrm>
            <a:off x="2646860" y="2657298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927" name="Google Shape;927;p73"/>
          <p:cNvSpPr/>
          <p:nvPr/>
        </p:nvSpPr>
        <p:spPr>
          <a:xfrm>
            <a:off x="3596768" y="1610536"/>
            <a:ext cx="714863" cy="569354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73"/>
          <p:cNvSpPr txBox="1"/>
          <p:nvPr/>
        </p:nvSpPr>
        <p:spPr>
          <a:xfrm>
            <a:off x="1167397" y="3781006"/>
            <a:ext cx="6383901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8,65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é maior que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9,35? Não!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5"/>
          <p:cNvSpPr txBox="1">
            <a:spLocks noGrp="1"/>
          </p:cNvSpPr>
          <p:nvPr>
            <p:ph type="ctrTitle"/>
          </p:nvPr>
        </p:nvSpPr>
        <p:spPr>
          <a:xfrm flipH="1">
            <a:off x="618325" y="256415"/>
            <a:ext cx="4463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>
                <a:solidFill>
                  <a:schemeClr val="accent4"/>
                </a:solidFill>
              </a:rPr>
              <a:t>&gt; Módulo I</a:t>
            </a:r>
            <a:endParaRPr sz="2800">
              <a:solidFill>
                <a:schemeClr val="accent4"/>
              </a:solidFill>
            </a:endParaRPr>
          </a:p>
        </p:txBody>
      </p:sp>
      <p:graphicFrame>
        <p:nvGraphicFramePr>
          <p:cNvPr id="760" name="Google Shape;760;p5"/>
          <p:cNvGraphicFramePr/>
          <p:nvPr>
            <p:extLst>
              <p:ext uri="{D42A27DB-BD31-4B8C-83A1-F6EECF244321}">
                <p14:modId xmlns:p14="http://schemas.microsoft.com/office/powerpoint/2010/main" val="565466982"/>
              </p:ext>
            </p:extLst>
          </p:nvPr>
        </p:nvGraphicFramePr>
        <p:xfrm>
          <a:off x="692667" y="899531"/>
          <a:ext cx="7863075" cy="3251280"/>
        </p:xfrm>
        <a:graphic>
          <a:graphicData uri="http://schemas.openxmlformats.org/drawingml/2006/table">
            <a:tbl>
              <a:tblPr>
                <a:noFill/>
                <a:tableStyleId>{ED095E2E-FB31-449E-8C6D-3BEFD6E58E59}</a:tableStyleId>
              </a:tblPr>
              <a:tblGrid>
                <a:gridCol w="336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3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33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Conteúdo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Descrição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 (h)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575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Módulo I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Introdução do curso e ambientação</a:t>
                      </a:r>
                      <a:endParaRPr sz="16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o curso e conhecer os estudantes</a:t>
                      </a:r>
                      <a:endParaRPr sz="16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row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600" b="0" i="0" u="none" strike="noStrike" cap="none" dirty="0">
                        <a:solidFill>
                          <a:srgbClr val="000000"/>
                        </a:solidFill>
                        <a:latin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Pensamento computacional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o significado de Pensamento Computacional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8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Pilares do pensamento computacional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Descrever os quatro pilares para o pensamento computacional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9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Fluxograma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Conceitos de fluxograma e exemplos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6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3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Pseudocódigo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Conceitos de pseudocódigo e exemplos</a:t>
                      </a:r>
                      <a:endParaRPr sz="16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3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TOTAL: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pt-BR" sz="16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2h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74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34" name="Google Shape;934;p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74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6" name="Google Shape;936;p74"/>
          <p:cNvSpPr/>
          <p:nvPr/>
        </p:nvSpPr>
        <p:spPr>
          <a:xfrm>
            <a:off x="3025247" y="2287072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Google Shape;937;p74"/>
          <p:cNvSpPr txBox="1"/>
          <p:nvPr/>
        </p:nvSpPr>
        <p:spPr>
          <a:xfrm>
            <a:off x="3053599" y="3287672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5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43" name="Google Shape;943;p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4" name="Google Shape;944;p75"/>
          <p:cNvSpPr txBox="1"/>
          <p:nvPr/>
        </p:nvSpPr>
        <p:spPr>
          <a:xfrm>
            <a:off x="1141249" y="1610534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75"/>
          <p:cNvSpPr/>
          <p:nvPr/>
        </p:nvSpPr>
        <p:spPr>
          <a:xfrm>
            <a:off x="2812563" y="1610534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75"/>
          <p:cNvSpPr txBox="1"/>
          <p:nvPr/>
        </p:nvSpPr>
        <p:spPr>
          <a:xfrm>
            <a:off x="2646860" y="2657298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947" name="Google Shape;947;p75"/>
          <p:cNvSpPr/>
          <p:nvPr/>
        </p:nvSpPr>
        <p:spPr>
          <a:xfrm>
            <a:off x="4397754" y="1610536"/>
            <a:ext cx="714863" cy="569354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75"/>
          <p:cNvSpPr txBox="1"/>
          <p:nvPr/>
        </p:nvSpPr>
        <p:spPr>
          <a:xfrm>
            <a:off x="1167397" y="3781006"/>
            <a:ext cx="6383901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7,68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é maior que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9,35? Não!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76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54" name="Google Shape;954;p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5" name="Google Shape;955;p76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76"/>
          <p:cNvSpPr/>
          <p:nvPr/>
        </p:nvSpPr>
        <p:spPr>
          <a:xfrm>
            <a:off x="3025247" y="2287072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Google Shape;957;p76"/>
          <p:cNvSpPr txBox="1"/>
          <p:nvPr/>
        </p:nvSpPr>
        <p:spPr>
          <a:xfrm>
            <a:off x="3053599" y="3287672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77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63" name="Google Shape;963;p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77"/>
          <p:cNvSpPr txBox="1"/>
          <p:nvPr/>
        </p:nvSpPr>
        <p:spPr>
          <a:xfrm>
            <a:off x="1141249" y="1610534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Google Shape;965;p77"/>
          <p:cNvSpPr/>
          <p:nvPr/>
        </p:nvSpPr>
        <p:spPr>
          <a:xfrm>
            <a:off x="2812563" y="1610534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77"/>
          <p:cNvSpPr txBox="1"/>
          <p:nvPr/>
        </p:nvSpPr>
        <p:spPr>
          <a:xfrm>
            <a:off x="2646860" y="2657298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967" name="Google Shape;967;p77"/>
          <p:cNvSpPr/>
          <p:nvPr/>
        </p:nvSpPr>
        <p:spPr>
          <a:xfrm>
            <a:off x="5195005" y="1618352"/>
            <a:ext cx="714863" cy="569354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Google Shape;968;p77"/>
          <p:cNvSpPr txBox="1"/>
          <p:nvPr/>
        </p:nvSpPr>
        <p:spPr>
          <a:xfrm>
            <a:off x="1167397" y="3781006"/>
            <a:ext cx="6383901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6,98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é maior que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9,35? Não!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78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74" name="Google Shape;974;p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78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78"/>
          <p:cNvSpPr/>
          <p:nvPr/>
        </p:nvSpPr>
        <p:spPr>
          <a:xfrm>
            <a:off x="3025247" y="2287072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78"/>
          <p:cNvSpPr txBox="1"/>
          <p:nvPr/>
        </p:nvSpPr>
        <p:spPr>
          <a:xfrm>
            <a:off x="3053599" y="3287672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79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83" name="Google Shape;983;p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4" name="Google Shape;984;p79"/>
          <p:cNvSpPr txBox="1"/>
          <p:nvPr/>
        </p:nvSpPr>
        <p:spPr>
          <a:xfrm>
            <a:off x="1141249" y="1610534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5" name="Google Shape;985;p79"/>
          <p:cNvSpPr/>
          <p:nvPr/>
        </p:nvSpPr>
        <p:spPr>
          <a:xfrm>
            <a:off x="2812563" y="1610534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Google Shape;986;p79"/>
          <p:cNvSpPr txBox="1"/>
          <p:nvPr/>
        </p:nvSpPr>
        <p:spPr>
          <a:xfrm>
            <a:off x="2646860" y="2657298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987" name="Google Shape;987;p79"/>
          <p:cNvSpPr/>
          <p:nvPr/>
        </p:nvSpPr>
        <p:spPr>
          <a:xfrm>
            <a:off x="5977809" y="1610535"/>
            <a:ext cx="714863" cy="569354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8" name="Google Shape;988;p79"/>
          <p:cNvSpPr txBox="1"/>
          <p:nvPr/>
        </p:nvSpPr>
        <p:spPr>
          <a:xfrm>
            <a:off x="1167397" y="3781006"/>
            <a:ext cx="6383901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8,38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é maior que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9,35? Não!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80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994" name="Google Shape;994;p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5" name="Google Shape;995;p80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80"/>
          <p:cNvSpPr/>
          <p:nvPr/>
        </p:nvSpPr>
        <p:spPr>
          <a:xfrm>
            <a:off x="3025247" y="2287072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" name="Google Shape;997;p80"/>
          <p:cNvSpPr txBox="1"/>
          <p:nvPr/>
        </p:nvSpPr>
        <p:spPr>
          <a:xfrm>
            <a:off x="3053599" y="3287672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81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1003" name="Google Shape;1003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4" name="Google Shape;1004;p81"/>
          <p:cNvSpPr txBox="1"/>
          <p:nvPr/>
        </p:nvSpPr>
        <p:spPr>
          <a:xfrm>
            <a:off x="1141249" y="1610534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5" name="Google Shape;1005;p81"/>
          <p:cNvSpPr/>
          <p:nvPr/>
        </p:nvSpPr>
        <p:spPr>
          <a:xfrm>
            <a:off x="2812563" y="1610534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6" name="Google Shape;1006;p81"/>
          <p:cNvSpPr txBox="1"/>
          <p:nvPr/>
        </p:nvSpPr>
        <p:spPr>
          <a:xfrm>
            <a:off x="2646860" y="2657298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07" name="Google Shape;1007;p81"/>
          <p:cNvSpPr/>
          <p:nvPr/>
        </p:nvSpPr>
        <p:spPr>
          <a:xfrm>
            <a:off x="6836435" y="1610535"/>
            <a:ext cx="714863" cy="569354"/>
          </a:xfrm>
          <a:prstGeom prst="ellipse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81"/>
          <p:cNvSpPr txBox="1"/>
          <p:nvPr/>
        </p:nvSpPr>
        <p:spPr>
          <a:xfrm>
            <a:off x="1167397" y="3781006"/>
            <a:ext cx="6383901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7,63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é maior que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9,35? Não!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82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</a:t>
            </a:r>
            <a:r>
              <a:rPr lang="pt-BR" sz="2800">
                <a:solidFill>
                  <a:schemeClr val="accent4"/>
                </a:solidFill>
              </a:rPr>
              <a:t>Procurar a maior média dentre a lista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Em termos gráficos:</a:t>
            </a:r>
            <a:endParaRPr/>
          </a:p>
        </p:txBody>
      </p:sp>
      <p:pic>
        <p:nvPicPr>
          <p:cNvPr id="1014" name="Google Shape;1014;p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5" name="Google Shape;1015;p82"/>
          <p:cNvSpPr txBox="1"/>
          <p:nvPr/>
        </p:nvSpPr>
        <p:spPr>
          <a:xfrm>
            <a:off x="1353901" y="2287072"/>
            <a:ext cx="6436199" cy="56935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7,20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8,00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9,35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8,65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6,98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8,38</a:t>
            </a:r>
            <a:r>
              <a:rPr lang="pt-BR" sz="2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pt-BR" sz="25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7,63</a:t>
            </a:r>
            <a:endParaRPr sz="2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82"/>
          <p:cNvSpPr/>
          <p:nvPr/>
        </p:nvSpPr>
        <p:spPr>
          <a:xfrm>
            <a:off x="3025247" y="2287072"/>
            <a:ext cx="714863" cy="569355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7" name="Google Shape;1017;p82"/>
          <p:cNvSpPr txBox="1"/>
          <p:nvPr/>
        </p:nvSpPr>
        <p:spPr>
          <a:xfrm>
            <a:off x="3053599" y="3287672"/>
            <a:ext cx="3036802" cy="646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Maior </a:t>
            </a:r>
            <a:r>
              <a:rPr lang="pt-BR" sz="30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=</a:t>
            </a:r>
            <a:r>
              <a:rPr lang="pt-BR" sz="3000" b="0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</a:t>
            </a:r>
            <a:r>
              <a:rPr lang="pt-BR" sz="3000" b="0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9,35</a:t>
            </a:r>
            <a:endParaRPr sz="3000" b="0" i="0" u="none" strike="noStrike" cap="none">
              <a:solidFill>
                <a:srgbClr val="FF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26"/>
          <p:cNvSpPr txBox="1">
            <a:spLocks noGrp="1"/>
          </p:cNvSpPr>
          <p:nvPr>
            <p:ph type="ctrTitle"/>
          </p:nvPr>
        </p:nvSpPr>
        <p:spPr>
          <a:xfrm flipH="1">
            <a:off x="623889" y="307627"/>
            <a:ext cx="380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Ordenando 3 elementos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Fluxograma</a:t>
            </a:r>
            <a:endParaRPr sz="2600">
              <a:solidFill>
                <a:schemeClr val="accent4"/>
              </a:solidFill>
            </a:endParaRPr>
          </a:p>
        </p:txBody>
      </p:sp>
      <p:pic>
        <p:nvPicPr>
          <p:cNvPr id="1023" name="Google Shape;102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4" name="Google Shape;1024;p26"/>
          <p:cNvSpPr/>
          <p:nvPr/>
        </p:nvSpPr>
        <p:spPr>
          <a:xfrm>
            <a:off x="3690028" y="4035570"/>
            <a:ext cx="2229010" cy="464752"/>
          </a:xfrm>
          <a:prstGeom prst="flowChartInputOutput">
            <a:avLst/>
          </a:prstGeom>
          <a:solidFill>
            <a:srgbClr val="A64D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1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Output</a:t>
            </a:r>
            <a:r>
              <a:rPr lang="pt-BR" sz="1000" b="1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: os elementos em ordem</a:t>
            </a:r>
            <a:endParaRPr sz="1000" b="1" i="0" u="none" strike="noStrike" cap="non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25" name="Google Shape;1025;p26"/>
          <p:cNvSpPr/>
          <p:nvPr/>
        </p:nvSpPr>
        <p:spPr>
          <a:xfrm>
            <a:off x="4095915" y="586522"/>
            <a:ext cx="1417230" cy="332640"/>
          </a:xfrm>
          <a:prstGeom prst="flowChartTerminator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COMEÇO</a:t>
            </a:r>
            <a:endParaRPr sz="14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26" name="Google Shape;1026;p26"/>
          <p:cNvSpPr/>
          <p:nvPr/>
        </p:nvSpPr>
        <p:spPr>
          <a:xfrm>
            <a:off x="4111077" y="4643722"/>
            <a:ext cx="1386882" cy="400194"/>
          </a:xfrm>
          <a:prstGeom prst="flowChartTerminator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PARADA</a:t>
            </a:r>
            <a:endParaRPr sz="1400" b="1" i="0" u="none" strike="noStrike" cap="non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27" name="Google Shape;1027;p26"/>
          <p:cNvSpPr/>
          <p:nvPr/>
        </p:nvSpPr>
        <p:spPr>
          <a:xfrm>
            <a:off x="3690015" y="1103322"/>
            <a:ext cx="2229010" cy="425302"/>
          </a:xfrm>
          <a:prstGeom prst="flowChartInputOutput">
            <a:avLst/>
          </a:prstGeom>
          <a:solidFill>
            <a:srgbClr val="A64D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1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Input</a:t>
            </a:r>
            <a:r>
              <a:rPr lang="pt-BR" sz="1000" b="1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: três elementos</a:t>
            </a:r>
            <a:endParaRPr sz="1000" b="1" i="0" u="none" strike="noStrike" cap="non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28" name="Google Shape;1028;p26"/>
          <p:cNvSpPr/>
          <p:nvPr/>
        </p:nvSpPr>
        <p:spPr>
          <a:xfrm>
            <a:off x="3247889" y="1711475"/>
            <a:ext cx="3113262" cy="559609"/>
          </a:xfrm>
          <a:prstGeom prst="flowChartDecision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Primeiro &gt; segundo?</a:t>
            </a:r>
            <a:endParaRPr sz="9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29" name="Google Shape;1029;p26"/>
          <p:cNvSpPr/>
          <p:nvPr/>
        </p:nvSpPr>
        <p:spPr>
          <a:xfrm>
            <a:off x="3247889" y="2502293"/>
            <a:ext cx="3113262" cy="559609"/>
          </a:xfrm>
          <a:prstGeom prst="flowChartDecision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Segundo &gt; terceiro?</a:t>
            </a:r>
            <a:endParaRPr sz="9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30" name="Google Shape;1030;p26"/>
          <p:cNvSpPr/>
          <p:nvPr/>
        </p:nvSpPr>
        <p:spPr>
          <a:xfrm>
            <a:off x="3247902" y="3293110"/>
            <a:ext cx="3113262" cy="559609"/>
          </a:xfrm>
          <a:prstGeom prst="flowChartDecision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Primeiro &gt; segundo?</a:t>
            </a:r>
            <a:endParaRPr sz="9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31" name="Google Shape;1031;p26"/>
          <p:cNvSpPr/>
          <p:nvPr/>
        </p:nvSpPr>
        <p:spPr>
          <a:xfrm>
            <a:off x="623889" y="2119422"/>
            <a:ext cx="21813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Trocar primeiro com segundo</a:t>
            </a:r>
            <a:endParaRPr sz="10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32" name="Google Shape;1032;p26"/>
          <p:cNvSpPr/>
          <p:nvPr/>
        </p:nvSpPr>
        <p:spPr>
          <a:xfrm>
            <a:off x="623889" y="4067846"/>
            <a:ext cx="21813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Trocar primeiro com segundo</a:t>
            </a:r>
            <a:endParaRPr sz="10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33" name="Google Shape;1033;p26"/>
          <p:cNvSpPr/>
          <p:nvPr/>
        </p:nvSpPr>
        <p:spPr>
          <a:xfrm>
            <a:off x="6028439" y="2977372"/>
            <a:ext cx="16788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Trocar segundo com terceiro</a:t>
            </a:r>
            <a:endParaRPr sz="10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034" name="Google Shape;1034;p26"/>
          <p:cNvCxnSpPr>
            <a:stCxn id="1025" idx="2"/>
            <a:endCxn id="1027" idx="1"/>
          </p:cNvCxnSpPr>
          <p:nvPr/>
        </p:nvCxnSpPr>
        <p:spPr>
          <a:xfrm>
            <a:off x="4804530" y="919162"/>
            <a:ext cx="0" cy="1842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35" name="Google Shape;1035;p26"/>
          <p:cNvCxnSpPr>
            <a:stCxn id="1027" idx="4"/>
            <a:endCxn id="1028" idx="0"/>
          </p:cNvCxnSpPr>
          <p:nvPr/>
        </p:nvCxnSpPr>
        <p:spPr>
          <a:xfrm>
            <a:off x="4804520" y="1528624"/>
            <a:ext cx="0" cy="1830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36" name="Google Shape;1036;p26"/>
          <p:cNvCxnSpPr>
            <a:stCxn id="1028" idx="2"/>
            <a:endCxn id="1029" idx="0"/>
          </p:cNvCxnSpPr>
          <p:nvPr/>
        </p:nvCxnSpPr>
        <p:spPr>
          <a:xfrm>
            <a:off x="4804520" y="2271084"/>
            <a:ext cx="0" cy="2313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37" name="Google Shape;1037;p26"/>
          <p:cNvCxnSpPr>
            <a:endCxn id="1030" idx="0"/>
          </p:cNvCxnSpPr>
          <p:nvPr/>
        </p:nvCxnSpPr>
        <p:spPr>
          <a:xfrm>
            <a:off x="4804533" y="3061810"/>
            <a:ext cx="0" cy="2313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38" name="Google Shape;1038;p26"/>
          <p:cNvCxnSpPr>
            <a:stCxn id="1030" idx="2"/>
            <a:endCxn id="1024" idx="1"/>
          </p:cNvCxnSpPr>
          <p:nvPr/>
        </p:nvCxnSpPr>
        <p:spPr>
          <a:xfrm>
            <a:off x="4804533" y="3852719"/>
            <a:ext cx="0" cy="1830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39" name="Google Shape;1039;p26"/>
          <p:cNvCxnSpPr>
            <a:stCxn id="1028" idx="1"/>
            <a:endCxn id="1031" idx="0"/>
          </p:cNvCxnSpPr>
          <p:nvPr/>
        </p:nvCxnSpPr>
        <p:spPr>
          <a:xfrm flipH="1">
            <a:off x="1714589" y="1991280"/>
            <a:ext cx="1533300" cy="1281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40" name="Google Shape;1040;p26"/>
          <p:cNvCxnSpPr>
            <a:stCxn id="1031" idx="2"/>
            <a:endCxn id="1029" idx="1"/>
          </p:cNvCxnSpPr>
          <p:nvPr/>
        </p:nvCxnSpPr>
        <p:spPr>
          <a:xfrm rot="-5400000" flipH="1">
            <a:off x="2349939" y="1884222"/>
            <a:ext cx="262500" cy="15333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41" name="Google Shape;1041;p26"/>
          <p:cNvCxnSpPr>
            <a:stCxn id="1033" idx="2"/>
            <a:endCxn id="1030" idx="3"/>
          </p:cNvCxnSpPr>
          <p:nvPr/>
        </p:nvCxnSpPr>
        <p:spPr>
          <a:xfrm rot="5400000">
            <a:off x="6516839" y="3221872"/>
            <a:ext cx="195300" cy="5067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42" name="Google Shape;1042;p26"/>
          <p:cNvCxnSpPr>
            <a:stCxn id="1030" idx="1"/>
            <a:endCxn id="1032" idx="0"/>
          </p:cNvCxnSpPr>
          <p:nvPr/>
        </p:nvCxnSpPr>
        <p:spPr>
          <a:xfrm flipH="1">
            <a:off x="1714602" y="3572914"/>
            <a:ext cx="1533300" cy="4950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43" name="Google Shape;1043;p26"/>
          <p:cNvCxnSpPr>
            <a:stCxn id="1032" idx="3"/>
            <a:endCxn id="1024" idx="2"/>
          </p:cNvCxnSpPr>
          <p:nvPr/>
        </p:nvCxnSpPr>
        <p:spPr>
          <a:xfrm>
            <a:off x="2805189" y="4267946"/>
            <a:ext cx="1107600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44" name="Google Shape;1044;p26"/>
          <p:cNvCxnSpPr>
            <a:endCxn id="1026" idx="0"/>
          </p:cNvCxnSpPr>
          <p:nvPr/>
        </p:nvCxnSpPr>
        <p:spPr>
          <a:xfrm>
            <a:off x="4804518" y="4460722"/>
            <a:ext cx="0" cy="1830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45" name="Google Shape;1045;p26"/>
          <p:cNvCxnSpPr>
            <a:stCxn id="1029" idx="3"/>
            <a:endCxn id="1033" idx="0"/>
          </p:cNvCxnSpPr>
          <p:nvPr/>
        </p:nvCxnSpPr>
        <p:spPr>
          <a:xfrm>
            <a:off x="6361151" y="2782098"/>
            <a:ext cx="506700" cy="1953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046" name="Google Shape;1046;p26"/>
          <p:cNvSpPr txBox="1"/>
          <p:nvPr/>
        </p:nvSpPr>
        <p:spPr>
          <a:xfrm>
            <a:off x="2330639" y="1563897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Sim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7" name="Google Shape;1047;p26"/>
          <p:cNvSpPr txBox="1"/>
          <p:nvPr/>
        </p:nvSpPr>
        <p:spPr>
          <a:xfrm>
            <a:off x="6424264" y="2325572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Sim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8" name="Google Shape;1048;p26"/>
          <p:cNvSpPr txBox="1"/>
          <p:nvPr/>
        </p:nvSpPr>
        <p:spPr>
          <a:xfrm>
            <a:off x="2203539" y="3117322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Sim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9" name="Google Shape;1049;p26"/>
          <p:cNvSpPr txBox="1"/>
          <p:nvPr/>
        </p:nvSpPr>
        <p:spPr>
          <a:xfrm>
            <a:off x="5115314" y="2210772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Não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0" name="Google Shape;1050;p26"/>
          <p:cNvSpPr txBox="1"/>
          <p:nvPr/>
        </p:nvSpPr>
        <p:spPr>
          <a:xfrm>
            <a:off x="4115989" y="2953222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Não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1" name="Google Shape;1051;p26"/>
          <p:cNvSpPr txBox="1"/>
          <p:nvPr/>
        </p:nvSpPr>
        <p:spPr>
          <a:xfrm>
            <a:off x="5464102" y="3652710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Não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60"/>
          <p:cNvSpPr txBox="1">
            <a:spLocks noGrp="1"/>
          </p:cNvSpPr>
          <p:nvPr>
            <p:ph type="ctrTitle"/>
          </p:nvPr>
        </p:nvSpPr>
        <p:spPr>
          <a:xfrm flipH="1">
            <a:off x="536550" y="87334"/>
            <a:ext cx="4463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dirty="0">
                <a:solidFill>
                  <a:schemeClr val="accent4"/>
                </a:solidFill>
              </a:rPr>
              <a:t>&gt; Módulo II – Parte I</a:t>
            </a:r>
            <a:endParaRPr sz="2800" dirty="0">
              <a:solidFill>
                <a:schemeClr val="accent4"/>
              </a:solidFill>
            </a:endParaRPr>
          </a:p>
        </p:txBody>
      </p:sp>
      <p:graphicFrame>
        <p:nvGraphicFramePr>
          <p:cNvPr id="766" name="Google Shape;766;p60"/>
          <p:cNvGraphicFramePr/>
          <p:nvPr>
            <p:extLst>
              <p:ext uri="{D42A27DB-BD31-4B8C-83A1-F6EECF244321}">
                <p14:modId xmlns:p14="http://schemas.microsoft.com/office/powerpoint/2010/main" val="2360746966"/>
              </p:ext>
            </p:extLst>
          </p:nvPr>
        </p:nvGraphicFramePr>
        <p:xfrm>
          <a:off x="356850" y="1090690"/>
          <a:ext cx="8430300" cy="2962120"/>
        </p:xfrm>
        <a:graphic>
          <a:graphicData uri="http://schemas.openxmlformats.org/drawingml/2006/table">
            <a:tbl>
              <a:tblPr>
                <a:noFill/>
                <a:tableStyleId>{ED095E2E-FB31-449E-8C6D-3BEFD6E58E59}</a:tableStyleId>
              </a:tblPr>
              <a:tblGrid>
                <a:gridCol w="30182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5323">
                  <a:extLst>
                    <a:ext uri="{9D8B030D-6E8A-4147-A177-3AD203B41FA5}">
                      <a16:colId xmlns:a16="http://schemas.microsoft.com/office/drawing/2014/main" val="644089362"/>
                    </a:ext>
                  </a:extLst>
                </a:gridCol>
                <a:gridCol w="3670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3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3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7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Conteúdo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Descrição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 (h)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5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6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MÓDULO II – PARTE I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6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Introdução à programação e utilização do Scratch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a programação para resolução de tarefas cotidianas para os alunos, o ambiente de programação Scratch e os diferentes tipos de comandos para criação de cenários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a programação para resolução de tarefas cotidianas para os alunos, o ambiente de programação Scratch e os diferentes tipos de comandos para criação de cenários</a:t>
                      </a:r>
                      <a:endParaRPr sz="160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7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Conceitos de algoritmos e criação de figuras e efeitos visuais e sonoros com Scratch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os conceitos de algoritmos, descrição narrativas de algoritmos, efeitos sonoros e visuais </a:t>
                      </a: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extLst>
                            <a:ext uri="http://customooxmlschemas.google.com/">
          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          </a:ext>
                          </a:extLst>
                        </a:rPr>
                        <a:t>disponíveis</a:t>
                      </a: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 Scratch, utilização de camadas e criação de cenas com animações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os conceitos de algoritmos, descrição narrativas de algoritmos, efeitos sonoros e visuais </a:t>
                      </a: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extLst>
                            <a:ext uri="http://customooxmlschemas.google.com/">
      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          </a:ext>
                          </a:extLst>
                        </a:rPr>
                        <a:t>disponíveis</a:t>
                      </a: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 Scratch, utilização de camadas e criação de cenas com animações</a:t>
                      </a:r>
                      <a:endParaRPr sz="160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Procedimentos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e Implementar procedimentos em Scratch e técnicas para construção de comandos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e Implementar procedimentos em Scratch e técnicas para construção de comandos</a:t>
                      </a:r>
                      <a:endParaRPr sz="160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Variáveis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e Implementar tipos de dados no Scratch, criar e manipular dados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e Implementar tipos de dados no Scratch, criar e manipular dados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9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TOTAL: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TOTAL:</a:t>
                      </a:r>
                      <a:endParaRPr sz="160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4H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87522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83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 Ordenar 3 elementos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Pseudocódigo</a:t>
            </a:r>
            <a:endParaRPr/>
          </a:p>
        </p:txBody>
      </p:sp>
      <p:pic>
        <p:nvPicPr>
          <p:cNvPr id="1057" name="Google Shape;1057;p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83"/>
          <p:cNvSpPr txBox="1"/>
          <p:nvPr/>
        </p:nvSpPr>
        <p:spPr>
          <a:xfrm>
            <a:off x="1144490" y="1209528"/>
            <a:ext cx="5431570" cy="3631733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 Entrada: três elementos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2 </a:t>
            </a:r>
            <a:r>
              <a:rPr lang="pt-BR" sz="1400" b="1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Se</a:t>
            </a: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primeiro_elem &gt; segundo_elem: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3	</a:t>
            </a:r>
            <a:r>
              <a:rPr lang="pt-BR" sz="1400" b="1" i="0" u="none" strike="noStrike" cap="none">
                <a:solidFill>
                  <a:srgbClr val="00B050"/>
                </a:solidFill>
                <a:latin typeface="Courier Prime"/>
                <a:ea typeface="Courier Prime"/>
                <a:cs typeface="Courier Prime"/>
                <a:sym typeface="Courier Prime"/>
              </a:rPr>
              <a:t>Então</a:t>
            </a: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auxiliar &lt;- primeiro_elem</a:t>
            </a:r>
            <a:endParaRPr sz="14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4		 primeiro_elem &lt;- segundo_elem</a:t>
            </a:r>
            <a:endParaRPr sz="14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5		 segundo_elem &lt;- auxiliar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6 </a:t>
            </a:r>
            <a:r>
              <a:rPr lang="pt-BR" sz="1400" b="1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Se</a:t>
            </a: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segundo_elem &gt; terceiro_elem: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7	</a:t>
            </a:r>
            <a:r>
              <a:rPr lang="pt-BR" sz="1400" b="1" i="0" u="none" strike="noStrike" cap="none">
                <a:solidFill>
                  <a:srgbClr val="00B050"/>
                </a:solidFill>
                <a:latin typeface="Courier Prime"/>
                <a:ea typeface="Courier Prime"/>
                <a:cs typeface="Courier Prime"/>
                <a:sym typeface="Courier Prime"/>
              </a:rPr>
              <a:t>Então</a:t>
            </a: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auxiliar &lt;- segundo_elem</a:t>
            </a:r>
            <a:endParaRPr sz="14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8		 segundo_elem &lt;- terceiro_elem</a:t>
            </a:r>
            <a:endParaRPr sz="14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9		 terceiro_elem &lt;- auxiliar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10 </a:t>
            </a:r>
            <a:r>
              <a:rPr lang="pt-BR" sz="1400" b="1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Se</a:t>
            </a: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primeiro_elem &gt; segundo_elem: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11	</a:t>
            </a:r>
            <a:r>
              <a:rPr lang="pt-BR" sz="1400" b="1" i="0" u="none" strike="noStrike" cap="none">
                <a:solidFill>
                  <a:srgbClr val="00B050"/>
                </a:solidFill>
                <a:latin typeface="Courier Prime"/>
                <a:ea typeface="Courier Prime"/>
                <a:cs typeface="Courier Prime"/>
                <a:sym typeface="Courier Prime"/>
              </a:rPr>
              <a:t>Então</a:t>
            </a: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auxiliar &lt;- primeiro_elem</a:t>
            </a:r>
            <a:endParaRPr sz="14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12		 primeiro_elem &lt;- segundo_elem</a:t>
            </a:r>
            <a:endParaRPr sz="14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13		 segundo_elem &lt;- auxiliar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14 Saída: elementos em ordem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15 Parada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Google Shape;1063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4" name="Google Shape;1064;p84"/>
          <p:cNvSpPr txBox="1">
            <a:spLocks noGrp="1"/>
          </p:cNvSpPr>
          <p:nvPr>
            <p:ph type="ctrTitle" idx="4294967295"/>
          </p:nvPr>
        </p:nvSpPr>
        <p:spPr>
          <a:xfrm>
            <a:off x="482159" y="187727"/>
            <a:ext cx="72725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 SemiBol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 Números primos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065" name="Google Shape;1065;p84"/>
          <p:cNvSpPr txBox="1"/>
          <p:nvPr/>
        </p:nvSpPr>
        <p:spPr>
          <a:xfrm>
            <a:off x="1186300" y="1732702"/>
            <a:ext cx="6568378" cy="1754296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Qual será o próximo número?</a:t>
            </a:r>
            <a:endParaRPr sz="28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2, 3, 5, 7, 11, 13, 17, 19,</a:t>
            </a:r>
            <a:r>
              <a:rPr lang="pt-BR" sz="2800" b="1" i="0" u="none" strike="noStrike" cap="none">
                <a:solidFill>
                  <a:schemeClr val="dk2"/>
                </a:solidFill>
                <a:highlight>
                  <a:srgbClr val="FFFF00"/>
                </a:highlight>
                <a:latin typeface="Courier Prime"/>
                <a:ea typeface="Courier Prime"/>
                <a:cs typeface="Courier Prime"/>
                <a:sym typeface="Courier Prime"/>
              </a:rPr>
              <a:t>  </a:t>
            </a:r>
            <a:r>
              <a:rPr lang="pt-BR" sz="28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?</a:t>
            </a:r>
            <a:endParaRPr sz="28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0" name="Google Shape;1070;p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1" name="Google Shape;1071;p85"/>
          <p:cNvSpPr txBox="1">
            <a:spLocks noGrp="1"/>
          </p:cNvSpPr>
          <p:nvPr>
            <p:ph type="ctrTitle" idx="4294967295"/>
          </p:nvPr>
        </p:nvSpPr>
        <p:spPr>
          <a:xfrm>
            <a:off x="482159" y="187727"/>
            <a:ext cx="72725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 SemiBol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 Números primos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pic>
        <p:nvPicPr>
          <p:cNvPr id="1072" name="Google Shape;1072;p85" descr="Quais são os Números Primos? - Toda Matéri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03985" y="830566"/>
            <a:ext cx="6000750" cy="341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3" name="Google Shape;1073;p85"/>
          <p:cNvSpPr txBox="1"/>
          <p:nvPr/>
        </p:nvSpPr>
        <p:spPr>
          <a:xfrm>
            <a:off x="1010949" y="4267515"/>
            <a:ext cx="725541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Crédito: https://static.todamateria.com.br/upload/ta/be/tabelaprimos1000.jpg</a:t>
            </a:r>
            <a:endParaRPr sz="1200" b="0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8" name="Google Shape;1078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8207" y="4552178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9" name="Google Shape;1079;p86"/>
          <p:cNvSpPr txBox="1">
            <a:spLocks noGrp="1"/>
          </p:cNvSpPr>
          <p:nvPr>
            <p:ph type="ctrTitle" idx="4294967295"/>
          </p:nvPr>
        </p:nvSpPr>
        <p:spPr>
          <a:xfrm>
            <a:off x="190877" y="147229"/>
            <a:ext cx="72725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 SemiBold"/>
              <a:buNone/>
            </a:pPr>
            <a:r>
              <a:rPr lang="pt-BR" sz="2800" b="0" i="0" u="none" strike="noStrike" cap="none">
                <a:solidFill>
                  <a:schemeClr val="accent4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&gt;  É um número primo?</a:t>
            </a:r>
            <a:endParaRPr sz="2800" b="0" i="0" u="none" strike="noStrike" cap="none">
              <a:solidFill>
                <a:schemeClr val="accent4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080" name="Google Shape;1080;p86"/>
          <p:cNvSpPr/>
          <p:nvPr/>
        </p:nvSpPr>
        <p:spPr>
          <a:xfrm>
            <a:off x="2972617" y="566728"/>
            <a:ext cx="1417230" cy="332640"/>
          </a:xfrm>
          <a:prstGeom prst="flowChartTerminator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COMEÇO</a:t>
            </a:r>
            <a:endParaRPr sz="14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81" name="Google Shape;1081;p86"/>
          <p:cNvSpPr/>
          <p:nvPr/>
        </p:nvSpPr>
        <p:spPr>
          <a:xfrm>
            <a:off x="2516688" y="1078517"/>
            <a:ext cx="2338424" cy="497489"/>
          </a:xfrm>
          <a:prstGeom prst="flowChartInputOutput">
            <a:avLst/>
          </a:prstGeom>
          <a:solidFill>
            <a:srgbClr val="A64D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1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Input</a:t>
            </a:r>
            <a:r>
              <a:rPr lang="pt-BR" sz="1000" b="1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: Um número inteiro pisitivo (num)</a:t>
            </a:r>
            <a:endParaRPr sz="1000" b="1" i="0" u="none" strike="noStrike" cap="non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082" name="Google Shape;1082;p86"/>
          <p:cNvCxnSpPr>
            <a:stCxn id="1080" idx="2"/>
            <a:endCxn id="1081" idx="1"/>
          </p:cNvCxnSpPr>
          <p:nvPr/>
        </p:nvCxnSpPr>
        <p:spPr>
          <a:xfrm>
            <a:off x="3681232" y="899368"/>
            <a:ext cx="4800" cy="179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083" name="Google Shape;1083;p86"/>
          <p:cNvSpPr/>
          <p:nvPr/>
        </p:nvSpPr>
        <p:spPr>
          <a:xfrm>
            <a:off x="3110174" y="1798899"/>
            <a:ext cx="1151452" cy="316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AUXILIAR = 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TOTAL = 0</a:t>
            </a:r>
            <a:endParaRPr sz="10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084" name="Google Shape;1084;p86"/>
          <p:cNvCxnSpPr>
            <a:stCxn id="1081" idx="4"/>
            <a:endCxn id="1083" idx="0"/>
          </p:cNvCxnSpPr>
          <p:nvPr/>
        </p:nvCxnSpPr>
        <p:spPr>
          <a:xfrm>
            <a:off x="3685900" y="1576006"/>
            <a:ext cx="0" cy="2229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85" name="Google Shape;1085;p86"/>
          <p:cNvCxnSpPr>
            <a:stCxn id="1083" idx="2"/>
            <a:endCxn id="1086" idx="0"/>
          </p:cNvCxnSpPr>
          <p:nvPr/>
        </p:nvCxnSpPr>
        <p:spPr>
          <a:xfrm>
            <a:off x="3685900" y="2115751"/>
            <a:ext cx="0" cy="251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086" name="Google Shape;1086;p86"/>
          <p:cNvSpPr/>
          <p:nvPr/>
        </p:nvSpPr>
        <p:spPr>
          <a:xfrm>
            <a:off x="2259637" y="2366778"/>
            <a:ext cx="2852530" cy="644941"/>
          </a:xfrm>
          <a:prstGeom prst="flowChartDecision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“AUXILIAR” É MENOR OU IGUAL A “NUM”?</a:t>
            </a:r>
            <a:endParaRPr sz="9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87" name="Google Shape;1087;p86"/>
          <p:cNvSpPr txBox="1"/>
          <p:nvPr/>
        </p:nvSpPr>
        <p:spPr>
          <a:xfrm>
            <a:off x="5044828" y="2261552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Não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88" name="Google Shape;1088;p86"/>
          <p:cNvSpPr txBox="1"/>
          <p:nvPr/>
        </p:nvSpPr>
        <p:spPr>
          <a:xfrm>
            <a:off x="3843400" y="2918930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Sim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089" name="Google Shape;1089;p86"/>
          <p:cNvCxnSpPr>
            <a:stCxn id="1086" idx="2"/>
            <a:endCxn id="1090" idx="0"/>
          </p:cNvCxnSpPr>
          <p:nvPr/>
        </p:nvCxnSpPr>
        <p:spPr>
          <a:xfrm>
            <a:off x="3685902" y="3011719"/>
            <a:ext cx="0" cy="2022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090" name="Google Shape;1090;p86"/>
          <p:cNvSpPr/>
          <p:nvPr/>
        </p:nvSpPr>
        <p:spPr>
          <a:xfrm>
            <a:off x="2202492" y="3213904"/>
            <a:ext cx="2966819" cy="810677"/>
          </a:xfrm>
          <a:prstGeom prst="flowChartDecision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RESTO DA DIVISÃO ENTRE “NUM” E “AUXILIAR” É IGUAL A “0”?</a:t>
            </a:r>
            <a:endParaRPr sz="9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91" name="Google Shape;1091;p86"/>
          <p:cNvSpPr txBox="1"/>
          <p:nvPr/>
        </p:nvSpPr>
        <p:spPr>
          <a:xfrm>
            <a:off x="3843400" y="3938018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Sim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092" name="Google Shape;1092;p86"/>
          <p:cNvCxnSpPr>
            <a:stCxn id="1090" idx="2"/>
            <a:endCxn id="1093" idx="0"/>
          </p:cNvCxnSpPr>
          <p:nvPr/>
        </p:nvCxnSpPr>
        <p:spPr>
          <a:xfrm>
            <a:off x="3685902" y="4024581"/>
            <a:ext cx="0" cy="2277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093" name="Google Shape;1093;p86"/>
          <p:cNvSpPr/>
          <p:nvPr/>
        </p:nvSpPr>
        <p:spPr>
          <a:xfrm>
            <a:off x="3043730" y="4252178"/>
            <a:ext cx="1284341" cy="316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TOTAL = TOTAL + 1</a:t>
            </a:r>
            <a:endParaRPr sz="10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94" name="Google Shape;1094;p86"/>
          <p:cNvSpPr/>
          <p:nvPr/>
        </p:nvSpPr>
        <p:spPr>
          <a:xfrm>
            <a:off x="60960" y="3457324"/>
            <a:ext cx="1950957" cy="3168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AUXILIAR = AUXILIAR + 1</a:t>
            </a:r>
            <a:endParaRPr sz="10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095" name="Google Shape;1095;p86"/>
          <p:cNvCxnSpPr>
            <a:stCxn id="1093" idx="1"/>
            <a:endCxn id="1094" idx="2"/>
          </p:cNvCxnSpPr>
          <p:nvPr/>
        </p:nvCxnSpPr>
        <p:spPr>
          <a:xfrm rot="10800000">
            <a:off x="1036430" y="3774304"/>
            <a:ext cx="2007300" cy="6363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96" name="Google Shape;1096;p86"/>
          <p:cNvCxnSpPr>
            <a:stCxn id="1090" idx="1"/>
            <a:endCxn id="1094" idx="3"/>
          </p:cNvCxnSpPr>
          <p:nvPr/>
        </p:nvCxnSpPr>
        <p:spPr>
          <a:xfrm rot="10800000">
            <a:off x="2011992" y="3615643"/>
            <a:ext cx="190500" cy="36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097" name="Google Shape;1097;p86"/>
          <p:cNvSpPr txBox="1"/>
          <p:nvPr/>
        </p:nvSpPr>
        <p:spPr>
          <a:xfrm>
            <a:off x="2010400" y="3182858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Não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098" name="Google Shape;1098;p86"/>
          <p:cNvCxnSpPr>
            <a:stCxn id="1094" idx="0"/>
            <a:endCxn id="1086" idx="1"/>
          </p:cNvCxnSpPr>
          <p:nvPr/>
        </p:nvCxnSpPr>
        <p:spPr>
          <a:xfrm rot="-5400000">
            <a:off x="1263989" y="2461774"/>
            <a:ext cx="768000" cy="12231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099" name="Google Shape;1099;p86"/>
          <p:cNvSpPr/>
          <p:nvPr/>
        </p:nvSpPr>
        <p:spPr>
          <a:xfrm>
            <a:off x="5516790" y="3252268"/>
            <a:ext cx="2042107" cy="722059"/>
          </a:xfrm>
          <a:prstGeom prst="flowChartDecision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900" b="1" i="0" u="none" strike="noStrike" cap="non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“TOTAL” É IGUAL A “2”?</a:t>
            </a:r>
            <a:endParaRPr sz="900" b="1" i="0" u="none" strike="noStrike" cap="none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100" name="Google Shape;1100;p86"/>
          <p:cNvSpPr txBox="1"/>
          <p:nvPr/>
        </p:nvSpPr>
        <p:spPr>
          <a:xfrm>
            <a:off x="6557906" y="2909531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Sim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1" name="Google Shape;1101;p86"/>
          <p:cNvSpPr/>
          <p:nvPr/>
        </p:nvSpPr>
        <p:spPr>
          <a:xfrm>
            <a:off x="5707365" y="2541691"/>
            <a:ext cx="1660673" cy="425302"/>
          </a:xfrm>
          <a:prstGeom prst="flowChartInputOutput">
            <a:avLst/>
          </a:prstGeom>
          <a:solidFill>
            <a:srgbClr val="A64D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1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Output</a:t>
            </a:r>
            <a:r>
              <a:rPr lang="pt-BR" sz="1000" b="1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: “É PRIMO!!”</a:t>
            </a:r>
            <a:endParaRPr sz="1000" b="1" i="0" u="none" strike="noStrike" cap="non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102" name="Google Shape;1102;p86"/>
          <p:cNvCxnSpPr>
            <a:stCxn id="1099" idx="0"/>
            <a:endCxn id="1101" idx="4"/>
          </p:cNvCxnSpPr>
          <p:nvPr/>
        </p:nvCxnSpPr>
        <p:spPr>
          <a:xfrm rot="-5400000">
            <a:off x="6395494" y="3109318"/>
            <a:ext cx="285300" cy="600"/>
          </a:xfrm>
          <a:prstGeom prst="bentConnector3">
            <a:avLst>
              <a:gd name="adj1" fmla="val 49995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103" name="Google Shape;1103;p86"/>
          <p:cNvSpPr/>
          <p:nvPr/>
        </p:nvSpPr>
        <p:spPr>
          <a:xfrm>
            <a:off x="5612005" y="4255187"/>
            <a:ext cx="1851391" cy="425302"/>
          </a:xfrm>
          <a:prstGeom prst="flowChartInputOutput">
            <a:avLst/>
          </a:prstGeom>
          <a:solidFill>
            <a:srgbClr val="A64D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 b="1" i="1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Output</a:t>
            </a:r>
            <a:r>
              <a:rPr lang="pt-BR" sz="1000" b="1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: “NÃO É PRIMO!!”</a:t>
            </a:r>
            <a:endParaRPr sz="1000" b="1" i="0" u="none" strike="noStrike" cap="non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104" name="Google Shape;1104;p86"/>
          <p:cNvCxnSpPr>
            <a:stCxn id="1099" idx="2"/>
            <a:endCxn id="1103" idx="1"/>
          </p:cNvCxnSpPr>
          <p:nvPr/>
        </p:nvCxnSpPr>
        <p:spPr>
          <a:xfrm>
            <a:off x="6537844" y="3974327"/>
            <a:ext cx="0" cy="2808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105" name="Google Shape;1105;p86"/>
          <p:cNvSpPr/>
          <p:nvPr/>
        </p:nvSpPr>
        <p:spPr>
          <a:xfrm>
            <a:off x="7650520" y="3433926"/>
            <a:ext cx="1386882" cy="400194"/>
          </a:xfrm>
          <a:prstGeom prst="flowChartTerminator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PARADA</a:t>
            </a:r>
            <a:endParaRPr sz="1400" b="1" i="0" u="none" strike="noStrike" cap="non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106" name="Google Shape;1106;p86"/>
          <p:cNvCxnSpPr>
            <a:stCxn id="1101" idx="5"/>
            <a:endCxn id="1105" idx="0"/>
          </p:cNvCxnSpPr>
          <p:nvPr/>
        </p:nvCxnSpPr>
        <p:spPr>
          <a:xfrm>
            <a:off x="7201971" y="2754342"/>
            <a:ext cx="1142100" cy="6795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107" name="Google Shape;1107;p86"/>
          <p:cNvCxnSpPr>
            <a:stCxn id="1103" idx="5"/>
            <a:endCxn id="1105" idx="2"/>
          </p:cNvCxnSpPr>
          <p:nvPr/>
        </p:nvCxnSpPr>
        <p:spPr>
          <a:xfrm rot="10800000" flipH="1">
            <a:off x="7278257" y="3834238"/>
            <a:ext cx="1065600" cy="633600"/>
          </a:xfrm>
          <a:prstGeom prst="bentConnector2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108" name="Google Shape;1108;p86"/>
          <p:cNvSpPr txBox="1"/>
          <p:nvPr/>
        </p:nvSpPr>
        <p:spPr>
          <a:xfrm>
            <a:off x="6640392" y="3914657"/>
            <a:ext cx="55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Não</a:t>
            </a:r>
            <a:endParaRPr sz="1400" b="1" i="0" u="none" strike="noStrike" cap="non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109" name="Google Shape;1109;p86"/>
          <p:cNvCxnSpPr>
            <a:stCxn id="1086" idx="3"/>
            <a:endCxn id="1099" idx="1"/>
          </p:cNvCxnSpPr>
          <p:nvPr/>
        </p:nvCxnSpPr>
        <p:spPr>
          <a:xfrm>
            <a:off x="5112167" y="2689249"/>
            <a:ext cx="404700" cy="924000"/>
          </a:xfrm>
          <a:prstGeom prst="bentConnector3">
            <a:avLst>
              <a:gd name="adj1" fmla="val 49990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graphicFrame>
        <p:nvGraphicFramePr>
          <p:cNvPr id="1110" name="Google Shape;1110;p86"/>
          <p:cNvGraphicFramePr/>
          <p:nvPr>
            <p:extLst>
              <p:ext uri="{D42A27DB-BD31-4B8C-83A1-F6EECF244321}">
                <p14:modId xmlns:p14="http://schemas.microsoft.com/office/powerpoint/2010/main" val="894120436"/>
              </p:ext>
            </p:extLst>
          </p:nvPr>
        </p:nvGraphicFramePr>
        <p:xfrm>
          <a:off x="6146568" y="210373"/>
          <a:ext cx="1933275" cy="2133670"/>
        </p:xfrm>
        <a:graphic>
          <a:graphicData uri="http://schemas.openxmlformats.org/drawingml/2006/table">
            <a:tbl>
              <a:tblPr firstRow="1" bandRow="1">
                <a:tableStyleId>{E35FF368-89A3-4577-BC1C-A06F52CDE23C}</a:tableStyleId>
              </a:tblPr>
              <a:tblGrid>
                <a:gridCol w="269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1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2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1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N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AUXILIAR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TOTAL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5</a:t>
                      </a:r>
                      <a:endParaRPr sz="14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1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0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5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2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1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1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5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3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1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1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5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4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1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1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5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5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1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1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5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>
                          <a:solidFill>
                            <a:schemeClr val="dk2"/>
                          </a:solidFill>
                        </a:rPr>
                        <a:t>6</a:t>
                      </a:r>
                      <a:endParaRPr sz="1400" b="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strike="noStrike" cap="none" dirty="0">
                          <a:solidFill>
                            <a:schemeClr val="dk2"/>
                          </a:solidFill>
                        </a:rPr>
                        <a:t>2</a:t>
                      </a:r>
                      <a:endParaRPr sz="1400" b="0" u="none" strike="noStrike" cap="none" dirty="0">
                        <a:solidFill>
                          <a:schemeClr val="dk2"/>
                        </a:solidFill>
                      </a:endParaRPr>
                    </a:p>
                  </a:txBody>
                  <a:tcPr marL="45725" marR="45725" marT="45725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87"/>
          <p:cNvSpPr txBox="1">
            <a:spLocks noGrp="1"/>
          </p:cNvSpPr>
          <p:nvPr>
            <p:ph type="ctrTitle"/>
          </p:nvPr>
        </p:nvSpPr>
        <p:spPr>
          <a:xfrm flipH="1">
            <a:off x="685639" y="0"/>
            <a:ext cx="5292170" cy="1209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</a:t>
            </a:r>
            <a:r>
              <a:rPr lang="pt-BR" sz="2800">
                <a:solidFill>
                  <a:schemeClr val="accent4"/>
                </a:solidFill>
              </a:rPr>
              <a:t>É um número primo?</a:t>
            </a:r>
            <a:br>
              <a:rPr lang="pt-BR" sz="2600">
                <a:solidFill>
                  <a:schemeClr val="accent4"/>
                </a:solidFill>
              </a:rPr>
            </a:br>
            <a:br>
              <a:rPr lang="pt-BR" sz="2600">
                <a:solidFill>
                  <a:schemeClr val="accent4"/>
                </a:solidFill>
              </a:rPr>
            </a:br>
            <a:r>
              <a:rPr lang="pt-BR" sz="2600">
                <a:solidFill>
                  <a:schemeClr val="accent4"/>
                </a:solidFill>
              </a:rPr>
              <a:t>&gt; Pseudocódigo</a:t>
            </a:r>
            <a:endParaRPr/>
          </a:p>
        </p:txBody>
      </p:sp>
      <p:pic>
        <p:nvPicPr>
          <p:cNvPr id="1116" name="Google Shape;1116;p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7" name="Google Shape;1117;p87"/>
          <p:cNvSpPr txBox="1"/>
          <p:nvPr/>
        </p:nvSpPr>
        <p:spPr>
          <a:xfrm>
            <a:off x="1144490" y="1209528"/>
            <a:ext cx="5896390" cy="3385512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1 Entrada: numero, total = 0, auxiliar = 1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2 </a:t>
            </a:r>
            <a:r>
              <a:rPr lang="pt-BR" sz="1600" b="1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Enquanto</a:t>
            </a: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auxiliar &lt;= numero: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3	</a:t>
            </a:r>
            <a:r>
              <a:rPr lang="pt-BR" sz="1600" b="1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Se</a:t>
            </a: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numero % auxiliar = 0: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4		</a:t>
            </a:r>
            <a:r>
              <a:rPr lang="pt-BR" sz="1600" b="1" i="0" u="none" strike="noStrike" cap="none">
                <a:solidFill>
                  <a:srgbClr val="00B050"/>
                </a:solidFill>
                <a:latin typeface="Courier Prime"/>
                <a:ea typeface="Courier Prime"/>
                <a:cs typeface="Courier Prime"/>
                <a:sym typeface="Courier Prime"/>
              </a:rPr>
              <a:t>Então</a:t>
            </a: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total = total + 1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5	auxiliar = auxiliar + 1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6</a:t>
            </a:r>
            <a:r>
              <a:rPr lang="pt-BR" sz="1600" b="1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 Se </a:t>
            </a: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total = 2: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7	</a:t>
            </a:r>
            <a:r>
              <a:rPr lang="pt-BR" sz="1600" b="1" i="0" u="none" strike="noStrike" cap="none">
                <a:solidFill>
                  <a:srgbClr val="00B050"/>
                </a:solidFill>
                <a:latin typeface="Courier Prime"/>
                <a:ea typeface="Courier Prime"/>
                <a:cs typeface="Courier Prime"/>
                <a:sym typeface="Courier Prime"/>
              </a:rPr>
              <a:t>Então</a:t>
            </a: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Saída: Número Primo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8 </a:t>
            </a:r>
            <a:r>
              <a:rPr lang="pt-BR" sz="1600" b="1" i="0" u="none" strike="noStrike" cap="none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Senão</a:t>
            </a: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 Saída: Número não é primo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9 Parada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88"/>
          <p:cNvSpPr txBox="1">
            <a:spLocks noGrp="1"/>
          </p:cNvSpPr>
          <p:nvPr>
            <p:ph type="ctrTitle"/>
          </p:nvPr>
        </p:nvSpPr>
        <p:spPr>
          <a:xfrm flipH="1">
            <a:off x="2213530" y="0"/>
            <a:ext cx="4716941" cy="96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4000" b="1">
                <a:solidFill>
                  <a:schemeClr val="accent4"/>
                </a:solidFill>
              </a:rPr>
              <a:t>&gt; ATIVIDADE</a:t>
            </a:r>
            <a:endParaRPr sz="4000" b="1"/>
          </a:p>
        </p:txBody>
      </p:sp>
      <p:pic>
        <p:nvPicPr>
          <p:cNvPr id="1123" name="Google Shape;1123;p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4" name="Google Shape;1124;p88"/>
          <p:cNvSpPr txBox="1"/>
          <p:nvPr/>
        </p:nvSpPr>
        <p:spPr>
          <a:xfrm>
            <a:off x="1208142" y="1430508"/>
            <a:ext cx="6727715" cy="2893069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Fazer 1 fluxograma e 1 pseudocódigo para resolver um problema de sua escolha.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Fluxograma: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Observar o que significa cada figura geométrica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As setas indicam a ordem de execução e sequência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Pseudocódigo: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Observar a “identação” das linhas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A ordem das atividades importa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89"/>
          <p:cNvSpPr txBox="1">
            <a:spLocks noGrp="1"/>
          </p:cNvSpPr>
          <p:nvPr>
            <p:ph type="ctrTitle"/>
          </p:nvPr>
        </p:nvSpPr>
        <p:spPr>
          <a:xfrm flipH="1">
            <a:off x="770699" y="468450"/>
            <a:ext cx="629933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</a:pPr>
            <a:r>
              <a:rPr lang="pt-BR" sz="2600">
                <a:solidFill>
                  <a:schemeClr val="accent4"/>
                </a:solidFill>
              </a:rPr>
              <a:t>&gt; Referência bibliográfica:</a:t>
            </a:r>
            <a:endParaRPr sz="2600">
              <a:solidFill>
                <a:srgbClr val="00ABE2"/>
              </a:solidFill>
            </a:endParaRPr>
          </a:p>
        </p:txBody>
      </p:sp>
      <p:pic>
        <p:nvPicPr>
          <p:cNvPr id="1130" name="Google Shape;1130;p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0924" y="46522"/>
            <a:ext cx="933608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1" name="Google Shape;1131;p89"/>
          <p:cNvSpPr txBox="1"/>
          <p:nvPr/>
        </p:nvSpPr>
        <p:spPr>
          <a:xfrm>
            <a:off x="470452" y="1585737"/>
            <a:ext cx="8673548" cy="2740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“Computational Thinking for Problem Solving” - University of Pennsylvania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3333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BR" sz="1600" b="0" i="0" u="sng" strike="noStrike" cap="none">
                <a:solidFill>
                  <a:srgbClr val="42B7DE"/>
                </a:solidFill>
                <a:latin typeface="Courier Prime"/>
                <a:ea typeface="Courier Prime"/>
                <a:cs typeface="Courier Prime"/>
                <a:sym typeface="Courier Prim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https://coursera.org/share/0cd6c094004542e5da3f53f100ccdd68</a:t>
            </a:r>
            <a:endParaRPr sz="1600" b="0" i="0" u="none" strike="noStrike" cap="none">
              <a:solidFill>
                <a:srgbClr val="42B7DE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marL="0" marR="0" lvl="0" indent="0" algn="l" rtl="0">
              <a:lnSpc>
                <a:spcPct val="153333"/>
              </a:lnSpc>
              <a:spcBef>
                <a:spcPts val="5600"/>
              </a:spcBef>
              <a:spcAft>
                <a:spcPts val="41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Scratch - https://scratch.mit.edu/</a:t>
            </a:r>
            <a:endParaRPr sz="1800" b="0" i="0" u="none" strike="noStrike" cap="none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43"/>
          <p:cNvSpPr txBox="1">
            <a:spLocks noGrp="1"/>
          </p:cNvSpPr>
          <p:nvPr>
            <p:ph type="ctrTitle"/>
          </p:nvPr>
        </p:nvSpPr>
        <p:spPr>
          <a:xfrm>
            <a:off x="2769049" y="944719"/>
            <a:ext cx="3605700" cy="8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pt-BR"/>
              <a:t>GRATIDÃO</a:t>
            </a:r>
            <a:r>
              <a:rPr lang="pt-BR"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!</a:t>
            </a:r>
            <a:endParaRPr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173" name="Google Shape;1173;p43"/>
          <p:cNvSpPr txBox="1">
            <a:spLocks noGrp="1"/>
          </p:cNvSpPr>
          <p:nvPr>
            <p:ph type="subTitle" idx="1"/>
          </p:nvPr>
        </p:nvSpPr>
        <p:spPr>
          <a:xfrm>
            <a:off x="2579075" y="1936039"/>
            <a:ext cx="3985649" cy="176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dirty="0"/>
              <a:t>Caso tenha dúvidas, entre em contato:</a:t>
            </a:r>
            <a:endParaRPr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dirty="0"/>
              <a:t>codifico.unb@gmail.com</a:t>
            </a:r>
            <a:endParaRPr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dirty="0"/>
              <a:t>Vinícius: +55(61) 99133-4991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dirty="0"/>
              <a:t>Universidade de Brasília (UnB)</a:t>
            </a:r>
          </a:p>
        </p:txBody>
      </p:sp>
      <p:pic>
        <p:nvPicPr>
          <p:cNvPr id="1174" name="Google Shape;117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7672" y="4532383"/>
            <a:ext cx="933608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60"/>
          <p:cNvSpPr txBox="1">
            <a:spLocks noGrp="1"/>
          </p:cNvSpPr>
          <p:nvPr>
            <p:ph type="ctrTitle"/>
          </p:nvPr>
        </p:nvSpPr>
        <p:spPr>
          <a:xfrm flipH="1">
            <a:off x="536550" y="87334"/>
            <a:ext cx="4463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 dirty="0">
                <a:solidFill>
                  <a:schemeClr val="accent4"/>
                </a:solidFill>
              </a:rPr>
              <a:t>&gt; Módulo II – Parte II</a:t>
            </a:r>
            <a:endParaRPr sz="2800" dirty="0">
              <a:solidFill>
                <a:schemeClr val="accent4"/>
              </a:solidFill>
            </a:endParaRPr>
          </a:p>
        </p:txBody>
      </p:sp>
      <p:graphicFrame>
        <p:nvGraphicFramePr>
          <p:cNvPr id="766" name="Google Shape;766;p60"/>
          <p:cNvGraphicFramePr/>
          <p:nvPr>
            <p:extLst>
              <p:ext uri="{D42A27DB-BD31-4B8C-83A1-F6EECF244321}">
                <p14:modId xmlns:p14="http://schemas.microsoft.com/office/powerpoint/2010/main" val="2792912032"/>
              </p:ext>
            </p:extLst>
          </p:nvPr>
        </p:nvGraphicFramePr>
        <p:xfrm>
          <a:off x="356850" y="1296025"/>
          <a:ext cx="8430300" cy="2551450"/>
        </p:xfrm>
        <a:graphic>
          <a:graphicData uri="http://schemas.openxmlformats.org/drawingml/2006/table">
            <a:tbl>
              <a:tblPr>
                <a:noFill/>
                <a:tableStyleId>{ED095E2E-FB31-449E-8C6D-3BEFD6E58E59}</a:tableStyleId>
              </a:tblPr>
              <a:tblGrid>
                <a:gridCol w="35735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0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34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3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Conteúdo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6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Descrição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6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 (h)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550" marR="4550" marT="4550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5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6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MÓDULO II – PARTE II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51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Estruturas de decisão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e Implementar técnicas para resolução de problemas, uso dos comandos de seleção e fluxo de controle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0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Estruturas de repetição</a:t>
                      </a:r>
                      <a:endParaRPr sz="1600"/>
                    </a:p>
                  </a:txBody>
                  <a:tcPr marL="6225" marR="6225" marT="6225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e Implementar estruturas de repetição para execução de comandos eficientes e variáveis de controle</a:t>
                      </a:r>
                      <a:endParaRPr sz="160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Processamento de strings</a:t>
                      </a:r>
                      <a:endParaRPr sz="1600"/>
                    </a:p>
                  </a:txBody>
                  <a:tcPr marL="6225" marR="6225" marT="6225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Apresentar e Implementar técnicas para processamento de strings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9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Finalização do trabalho</a:t>
                      </a:r>
                      <a:endParaRPr sz="1600"/>
                    </a:p>
                  </a:txBody>
                  <a:tcPr marL="6225" marR="6225" marT="6225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Finalizar o projeto</a:t>
                      </a:r>
                      <a:endParaRPr sz="160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9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25" marR="6225" marT="6225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TOTAL: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4H</a:t>
                      </a:r>
                      <a:endParaRPr sz="1600" dirty="0"/>
                    </a:p>
                  </a:txBody>
                  <a:tcPr marL="6225" marR="6225" marT="62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6"/>
          <p:cNvSpPr txBox="1">
            <a:spLocks noGrp="1"/>
          </p:cNvSpPr>
          <p:nvPr>
            <p:ph type="ctrTitle"/>
          </p:nvPr>
        </p:nvSpPr>
        <p:spPr>
          <a:xfrm flipH="1">
            <a:off x="618325" y="256415"/>
            <a:ext cx="4463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</a:pPr>
            <a:r>
              <a:rPr lang="pt-BR" sz="2800">
                <a:solidFill>
                  <a:schemeClr val="accent4"/>
                </a:solidFill>
              </a:rPr>
              <a:t>&gt; Regras e Orientações</a:t>
            </a:r>
            <a:endParaRPr sz="2800">
              <a:solidFill>
                <a:schemeClr val="accent4"/>
              </a:solidFill>
            </a:endParaRPr>
          </a:p>
        </p:txBody>
      </p:sp>
      <p:sp>
        <p:nvSpPr>
          <p:cNvPr id="772" name="Google Shape;772;p6"/>
          <p:cNvSpPr/>
          <p:nvPr/>
        </p:nvSpPr>
        <p:spPr>
          <a:xfrm>
            <a:off x="770725" y="1062815"/>
            <a:ext cx="8154600" cy="3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t-BR" sz="1500" b="0" i="0" u="none" strike="noStrike" cap="none" dirty="0">
                <a:solidFill>
                  <a:schemeClr val="bg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Caso tenha dúvidas, pergunte na hora</a:t>
            </a:r>
            <a:endParaRPr sz="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t-BR" sz="1500" b="0" i="0" u="none" strike="noStrike" cap="none" dirty="0">
                <a:solidFill>
                  <a:schemeClr val="bg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Pergunte sempre que tiver dúvidas</a:t>
            </a:r>
            <a:endParaRPr sz="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t-BR" sz="1500" b="0" i="0" u="none" strike="noStrike" cap="none" dirty="0">
                <a:solidFill>
                  <a:schemeClr val="bg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 interação de vocês é a chave do aprendizado</a:t>
            </a:r>
            <a:endParaRPr sz="7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t-BR" sz="1500" b="0" i="0" u="none" strike="noStrike" cap="none" dirty="0">
                <a:solidFill>
                  <a:schemeClr val="bg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Toda aula terá lista de chamada</a:t>
            </a:r>
            <a:endParaRPr sz="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t-BR" sz="1500" b="0" i="0" u="none" strike="noStrike" cap="none" dirty="0">
                <a:solidFill>
                  <a:schemeClr val="bg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Fiquem livres para pesquisarem por fora</a:t>
            </a:r>
            <a:endParaRPr sz="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t-BR" sz="1500" b="0" i="0" u="none" strike="noStrike" cap="none" dirty="0">
                <a:solidFill>
                  <a:schemeClr val="bg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As aulas ocorrerão pelo presencialmente no laboratório da escola</a:t>
            </a:r>
            <a:endParaRPr sz="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t-BR" sz="1500" b="0" i="0" u="none" strike="noStrike" cap="none" dirty="0">
                <a:solidFill>
                  <a:schemeClr val="bg2"/>
                </a:solidFill>
                <a:highlight>
                  <a:srgbClr val="FFFF00"/>
                </a:highlight>
                <a:latin typeface="Barlow Condensed"/>
                <a:ea typeface="Barlow Condensed"/>
                <a:cs typeface="Barlow Condensed"/>
                <a:sym typeface="Barlow Condensed"/>
              </a:rPr>
              <a:t>Aulas toda </a:t>
            </a:r>
            <a:r>
              <a:rPr lang="pt-BR" sz="1500" dirty="0">
                <a:solidFill>
                  <a:schemeClr val="bg2"/>
                </a:solidFill>
                <a:highlight>
                  <a:srgbClr val="FFFF00"/>
                </a:highlight>
                <a:latin typeface="Barlow Condensed"/>
                <a:ea typeface="Barlow Condensed"/>
                <a:cs typeface="Barlow Condensed"/>
                <a:sym typeface="Barlow Condensed"/>
              </a:rPr>
              <a:t>segunda</a:t>
            </a:r>
            <a:r>
              <a:rPr lang="pt-BR" sz="1500" b="0" i="0" u="none" strike="noStrike" cap="none" dirty="0">
                <a:solidFill>
                  <a:schemeClr val="bg2"/>
                </a:solidFill>
                <a:highlight>
                  <a:srgbClr val="FFFF00"/>
                </a:highlight>
                <a:latin typeface="Barlow Condensed"/>
                <a:ea typeface="Barlow Condensed"/>
                <a:cs typeface="Barlow Condensed"/>
                <a:sym typeface="Barlow Condensed"/>
              </a:rPr>
              <a:t>-feira, das 14h às 16h, do dia 02/05/2022 até </a:t>
            </a:r>
            <a:r>
              <a:rPr lang="pt-BR" sz="1500" dirty="0">
                <a:solidFill>
                  <a:schemeClr val="bg2"/>
                </a:solidFill>
                <a:highlight>
                  <a:srgbClr val="FFFF00"/>
                </a:highlight>
                <a:latin typeface="Barlow Condensed"/>
                <a:ea typeface="Barlow Condensed"/>
                <a:cs typeface="Barlow Condensed"/>
                <a:sym typeface="Barlow Condensed"/>
              </a:rPr>
              <a:t>30</a:t>
            </a:r>
            <a:r>
              <a:rPr lang="pt-BR" sz="1500" b="0" i="0" u="none" strike="noStrike" cap="none" dirty="0">
                <a:solidFill>
                  <a:schemeClr val="bg2"/>
                </a:solidFill>
                <a:highlight>
                  <a:srgbClr val="FFFF00"/>
                </a:highlight>
                <a:latin typeface="Barlow Condensed"/>
                <a:ea typeface="Barlow Condensed"/>
                <a:cs typeface="Barlow Condensed"/>
                <a:sym typeface="Barlow Condensed"/>
              </a:rPr>
              <a:t>/05/2022</a:t>
            </a:r>
            <a:endParaRPr sz="1500" b="0" i="0" u="none" strike="noStrike" cap="none" dirty="0">
              <a:solidFill>
                <a:schemeClr val="bg2"/>
              </a:solidFill>
              <a:highlight>
                <a:srgbClr val="FFFF00"/>
              </a:highlight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marL="342900" marR="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t-BR" sz="1500" b="0" i="0" u="none" strike="noStrike" cap="none" dirty="0">
                <a:solidFill>
                  <a:schemeClr val="bg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material de apoio e atividades estarão no Google Drive</a:t>
            </a:r>
            <a:endParaRPr sz="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921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t-BR" sz="1500" b="0" i="0" u="none" strike="noStrike" cap="none" dirty="0">
                <a:solidFill>
                  <a:schemeClr val="bg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Iremos realizar sorteios de brindes para quem participar</a:t>
            </a:r>
            <a:endParaRPr sz="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7"/>
          <p:cNvSpPr txBox="1">
            <a:spLocks noGrp="1"/>
          </p:cNvSpPr>
          <p:nvPr>
            <p:ph type="ctrTitle" idx="4294967295"/>
          </p:nvPr>
        </p:nvSpPr>
        <p:spPr>
          <a:xfrm>
            <a:off x="1486829" y="2571750"/>
            <a:ext cx="6170341" cy="57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 Condensed SemiBold"/>
              <a:buNone/>
            </a:pPr>
            <a:r>
              <a:rPr lang="pt-BR" sz="44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O Pensamento Computacional e seus Pilares</a:t>
            </a:r>
            <a:endParaRPr sz="2000" b="0" i="0" u="none" strike="noStrike" cap="none">
              <a:solidFill>
                <a:schemeClr val="dk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y Creative CV XL by Slidesgo">
  <a:themeElements>
    <a:clrScheme name="Simple Light">
      <a:dk1>
        <a:srgbClr val="434343"/>
      </a:dk1>
      <a:lt1>
        <a:srgbClr val="E9E6E1"/>
      </a:lt1>
      <a:dk2>
        <a:srgbClr val="0C2E3A"/>
      </a:dk2>
      <a:lt2>
        <a:srgbClr val="018790"/>
      </a:lt2>
      <a:accent1>
        <a:srgbClr val="FFD497"/>
      </a:accent1>
      <a:accent2>
        <a:srgbClr val="1DCDC3"/>
      </a:accent2>
      <a:accent3>
        <a:srgbClr val="78001B"/>
      </a:accent3>
      <a:accent4>
        <a:srgbClr val="F5340B"/>
      </a:accent4>
      <a:accent5>
        <a:srgbClr val="FF823B"/>
      </a:accent5>
      <a:accent6>
        <a:srgbClr val="FFA73B"/>
      </a:accent6>
      <a:hlink>
        <a:srgbClr val="1DCDC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2806</Words>
  <Application>Microsoft Office PowerPoint</Application>
  <PresentationFormat>Apresentação na tela (16:9)</PresentationFormat>
  <Paragraphs>642</Paragraphs>
  <Slides>67</Slides>
  <Notes>67</Notes>
  <HiddenSlides>0</HiddenSlides>
  <MMClips>0</MMClips>
  <ScaleCrop>false</ScaleCrop>
  <HeadingPairs>
    <vt:vector size="6" baseType="variant">
      <vt:variant>
        <vt:lpstr>Fontes usadas</vt:lpstr>
      </vt:variant>
      <vt:variant>
        <vt:i4>12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67</vt:i4>
      </vt:variant>
    </vt:vector>
  </HeadingPairs>
  <TitlesOfParts>
    <vt:vector size="80" baseType="lpstr">
      <vt:lpstr>Barlow Condensed</vt:lpstr>
      <vt:lpstr>Times New Roman</vt:lpstr>
      <vt:lpstr>Roboto Condensed</vt:lpstr>
      <vt:lpstr>Calibri</vt:lpstr>
      <vt:lpstr>Fira Sans Extra Condensed Medium</vt:lpstr>
      <vt:lpstr>Arvo</vt:lpstr>
      <vt:lpstr>Courier New</vt:lpstr>
      <vt:lpstr>Barlow Condensed SemiBold</vt:lpstr>
      <vt:lpstr>Arial</vt:lpstr>
      <vt:lpstr>Courier Prime</vt:lpstr>
      <vt:lpstr>Ubuntu Condensed</vt:lpstr>
      <vt:lpstr>Montserrat Light</vt:lpstr>
      <vt:lpstr>My Creative CV XL by Slidesgo</vt:lpstr>
      <vt:lpstr>Aprenda Pensamento Computacional e Scratch!</vt:lpstr>
      <vt:lpstr>SOBRE NÓS</vt:lpstr>
      <vt:lpstr>E vocês? Quem são?</vt:lpstr>
      <vt:lpstr>&gt; Conteúdo Programático</vt:lpstr>
      <vt:lpstr>&gt; Módulo I</vt:lpstr>
      <vt:lpstr>&gt; Módulo II – Parte I</vt:lpstr>
      <vt:lpstr>&gt; Módulo II – Parte II</vt:lpstr>
      <vt:lpstr>&gt; Regras e Orientações</vt:lpstr>
      <vt:lpstr>O Pensamento Computacional e seus Pilares</vt:lpstr>
      <vt:lpstr>O que é o Pensamento Computacional</vt:lpstr>
      <vt:lpstr>&gt; Pilares do Pensamento Computacional</vt:lpstr>
      <vt:lpstr>Informação que o computador “guarda” para utilizar depois</vt:lpstr>
      <vt:lpstr>Apresentação do PowerPoint</vt:lpstr>
      <vt:lpstr>&gt; Decomposição</vt:lpstr>
      <vt:lpstr>&gt; DECOMPOSIÇÃO: É HORA DE BRILHAR!</vt:lpstr>
      <vt:lpstr>&gt; Reconhecimento de Padrões</vt:lpstr>
      <vt:lpstr>&gt; Desenhando cachorros</vt:lpstr>
      <vt:lpstr>&gt; Reconhecimento de Padrões</vt:lpstr>
      <vt:lpstr>&gt; RECONHECIMENTO DE PADRÕES: AGORA É A VEZ DE VOCÊS!</vt:lpstr>
      <vt:lpstr>&gt; Abstração</vt:lpstr>
      <vt:lpstr>&gt; Abstração</vt:lpstr>
      <vt:lpstr>&gt; Analisando os dados de uma turma</vt:lpstr>
      <vt:lpstr>&gt; Analisando os dados de uma turma</vt:lpstr>
      <vt:lpstr>&gt; Analisando os dados de uma turma</vt:lpstr>
      <vt:lpstr>&gt; ABSTRAÇÃO: VOCÊS CONSEGUEM!</vt:lpstr>
      <vt:lpstr>&gt; Algoritmos</vt:lpstr>
      <vt:lpstr>&gt; Estrutura Básica</vt:lpstr>
      <vt:lpstr>&gt; Fluxograma</vt:lpstr>
      <vt:lpstr>&gt; Assistir a uma aula online</vt:lpstr>
      <vt:lpstr>&gt; Chamar a pessoa que você gosta para sair</vt:lpstr>
      <vt:lpstr>&gt; ATIVIDADE</vt:lpstr>
      <vt:lpstr>Algoritmos: Fluxogramas e Pseudocódigo</vt:lpstr>
      <vt:lpstr>Capacidade de elaborar a solução de um problema de maneira esquemática </vt:lpstr>
      <vt:lpstr>&gt; Fluxogramas e Pseudocódigo</vt:lpstr>
      <vt:lpstr> &gt; Calculando a média das notas</vt:lpstr>
      <vt:lpstr>&gt;  Calculando a média das notas  &gt; Fluxograma</vt:lpstr>
      <vt:lpstr>&gt;  Calculando a média das notas  &gt; Pseudocódigo</vt:lpstr>
      <vt:lpstr>&gt;  Calculando a média das notas  &gt; Pseudocódigo</vt:lpstr>
      <vt:lpstr> &gt; Procurando o maior valor dentre uma lista de números</vt:lpstr>
      <vt:lpstr> &gt;  Procurar a maior média dentre a lista</vt:lpstr>
      <vt:lpstr>&gt;  Procurar a maior média dentre a lista  &gt; Fluxograma</vt:lpstr>
      <vt:lpstr>&gt;  Procurar a maior média dentre a lista  &gt; Pseudocódigo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Procurar a maior média dentre a lista  &gt; Em termos gráficos:</vt:lpstr>
      <vt:lpstr>&gt;  Ordenando 3 elementos  &gt; Fluxograma</vt:lpstr>
      <vt:lpstr>&gt;  Ordenar 3 elementos  &gt; Pseudocódigo</vt:lpstr>
      <vt:lpstr>&gt;  Números primos</vt:lpstr>
      <vt:lpstr>&gt;  Números primos</vt:lpstr>
      <vt:lpstr>&gt;  É um número primo?</vt:lpstr>
      <vt:lpstr>&gt; É um número primo?  &gt; Pseudocódigo</vt:lpstr>
      <vt:lpstr>&gt; ATIVIDADE</vt:lpstr>
      <vt:lpstr>&gt; Referência bibliográfica:</vt:lpstr>
      <vt:lpstr>GRATIDÃO!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CODIFICO: Pensamento Computacional e Scratch!</dc:title>
  <dc:creator>PISAC</dc:creator>
  <cp:lastModifiedBy>Vinícius Aguiar Monteiro</cp:lastModifiedBy>
  <cp:revision>10</cp:revision>
  <dcterms:modified xsi:type="dcterms:W3CDTF">2022-09-26T07:28:23Z</dcterms:modified>
</cp:coreProperties>
</file>